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39"/>
  </p:notesMasterIdLst>
  <p:handoutMasterIdLst>
    <p:handoutMasterId r:id="rId40"/>
  </p:handoutMasterIdLst>
  <p:sldIdLst>
    <p:sldId id="256" r:id="rId5"/>
    <p:sldId id="442" r:id="rId6"/>
    <p:sldId id="443" r:id="rId7"/>
    <p:sldId id="444" r:id="rId8"/>
    <p:sldId id="445" r:id="rId9"/>
    <p:sldId id="446" r:id="rId10"/>
    <p:sldId id="448" r:id="rId11"/>
    <p:sldId id="449" r:id="rId12"/>
    <p:sldId id="450" r:id="rId13"/>
    <p:sldId id="451" r:id="rId14"/>
    <p:sldId id="452" r:id="rId15"/>
    <p:sldId id="453" r:id="rId16"/>
    <p:sldId id="454" r:id="rId17"/>
    <p:sldId id="455" r:id="rId18"/>
    <p:sldId id="456" r:id="rId19"/>
    <p:sldId id="457" r:id="rId20"/>
    <p:sldId id="458" r:id="rId21"/>
    <p:sldId id="459" r:id="rId22"/>
    <p:sldId id="460" r:id="rId23"/>
    <p:sldId id="461" r:id="rId24"/>
    <p:sldId id="462" r:id="rId25"/>
    <p:sldId id="463" r:id="rId26"/>
    <p:sldId id="464" r:id="rId27"/>
    <p:sldId id="465" r:id="rId28"/>
    <p:sldId id="466" r:id="rId29"/>
    <p:sldId id="467" r:id="rId30"/>
    <p:sldId id="468" r:id="rId31"/>
    <p:sldId id="469" r:id="rId32"/>
    <p:sldId id="470" r:id="rId33"/>
    <p:sldId id="471" r:id="rId34"/>
    <p:sldId id="472" r:id="rId35"/>
    <p:sldId id="473" r:id="rId36"/>
    <p:sldId id="474" r:id="rId37"/>
    <p:sldId id="475" r:id="rId38"/>
  </p:sldIdLst>
  <p:sldSz cx="9144000" cy="6858000" type="screen4x3"/>
  <p:notesSz cx="6797675" cy="9928225"/>
  <p:custDataLst>
    <p:tags r:id="rId4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4E4E"/>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03" autoAdjust="0"/>
    <p:restoredTop sz="94638" autoAdjust="0"/>
  </p:normalViewPr>
  <p:slideViewPr>
    <p:cSldViewPr>
      <p:cViewPr varScale="1">
        <p:scale>
          <a:sx n="78" d="100"/>
          <a:sy n="78" d="100"/>
        </p:scale>
        <p:origin x="1278" y="84"/>
      </p:cViewPr>
      <p:guideLst>
        <p:guide orient="horz" pos="2160"/>
        <p:guide pos="2880"/>
      </p:guideLst>
    </p:cSldViewPr>
  </p:slideViewPr>
  <p:outlineViewPr>
    <p:cViewPr>
      <p:scale>
        <a:sx n="33" d="100"/>
        <a:sy n="33" d="100"/>
      </p:scale>
      <p:origin x="0" y="59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5D09771-C33B-4851-8FA4-2F4F33D8D97D}" type="datetimeFigureOut">
              <a:rPr lang="en-GB" smtClean="0"/>
              <a:t>07/01/2016</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D885B7EF-E827-4EB9-8FF9-D42DAD19FCB6}" type="slidenum">
              <a:rPr lang="en-GB" smtClean="0"/>
              <a:t>‹#›</a:t>
            </a:fld>
            <a:endParaRPr lang="en-GB"/>
          </a:p>
        </p:txBody>
      </p:sp>
    </p:spTree>
    <p:extLst>
      <p:ext uri="{BB962C8B-B14F-4D97-AF65-F5344CB8AC3E}">
        <p14:creationId xmlns:p14="http://schemas.microsoft.com/office/powerpoint/2010/main" val="4015566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41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3850444" y="0"/>
            <a:ext cx="2945659" cy="49641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1/7/2016</a:t>
            </a:fld>
            <a:endParaRPr lang="en-GB" dirty="0"/>
          </a:p>
        </p:txBody>
      </p:sp>
      <p:sp>
        <p:nvSpPr>
          <p:cNvPr id="4" name="Slide Image Placehold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79768" y="4715908"/>
            <a:ext cx="5438140" cy="446770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717016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90263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08269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026048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943737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047181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467854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82958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9560062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221588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369923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35027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252590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23697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193958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136930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4286534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290893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0574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3292078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20060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812852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7982450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4978193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6855642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103445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926684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4154207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111550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51944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219129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417754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33661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0333247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 Target="../slides/slide3.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4.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2%20Cambridge%20L2.swf" TargetMode="External"/><Relationship Id="rId2"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slide" Target="../slides/sl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7" name="Content Placeholder 1"/>
          <p:cNvSpPr txBox="1">
            <a:spLocks/>
          </p:cNvSpPr>
          <p:nvPr userDrawn="1"/>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userDrawn="1"/>
        </p:nvSpPr>
        <p:spPr>
          <a:xfrm>
            <a:off x="1979712" y="716446"/>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latin typeface="Calibri" pitchFamily="34" charset="0"/>
                <a:cs typeface="Calibri" pitchFamily="34" charset="0"/>
              </a:rPr>
              <a:t>1</a:t>
            </a:r>
            <a:endParaRPr lang="en-GB" b="1" dirty="0">
              <a:latin typeface="Calibri" pitchFamily="34" charset="0"/>
              <a:cs typeface="Calibri" pitchFamily="34" charset="0"/>
            </a:endParaRPr>
          </a:p>
        </p:txBody>
      </p:sp>
      <p:sp>
        <p:nvSpPr>
          <p:cNvPr id="5" name="Round Same Side Corner Rectangle 4">
            <a:hlinkClick r:id="rId3" action="ppaction://hlinksldjump"/>
          </p:cNvPr>
          <p:cNvSpPr/>
          <p:nvPr userDrawn="1"/>
        </p:nvSpPr>
        <p:spPr>
          <a:xfrm>
            <a:off x="251520" y="716446"/>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Calibri" pitchFamily="34" charset="0"/>
                <a:cs typeface="Calibri" pitchFamily="34" charset="0"/>
              </a:rPr>
              <a:t>Assignment</a:t>
            </a:r>
            <a:endParaRPr lang="en-GB" b="1" dirty="0">
              <a:latin typeface="Calibri" pitchFamily="34" charset="0"/>
              <a:cs typeface="Calibri" pitchFamily="34" charset="0"/>
            </a:endParaRPr>
          </a:p>
        </p:txBody>
      </p:sp>
      <p:sp>
        <p:nvSpPr>
          <p:cNvPr id="7" name="Round Same Side Corner Rectangle 6">
            <a:hlinkClick r:id="rId2" action="ppaction://hlinksldjump"/>
          </p:cNvPr>
          <p:cNvSpPr/>
          <p:nvPr userDrawn="1"/>
        </p:nvSpPr>
        <p:spPr>
          <a:xfrm>
            <a:off x="2450038" y="716446"/>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latin typeface="Calibri" pitchFamily="34" charset="0"/>
                <a:cs typeface="Calibri" pitchFamily="34" charset="0"/>
              </a:rPr>
              <a:t>2</a:t>
            </a:r>
            <a:endParaRPr lang="en-GB" b="1" dirty="0">
              <a:latin typeface="Calibri" pitchFamily="34" charset="0"/>
              <a:cs typeface="Calibri" pitchFamily="34" charset="0"/>
            </a:endParaRPr>
          </a:p>
        </p:txBody>
      </p:sp>
      <p:sp>
        <p:nvSpPr>
          <p:cNvPr id="11" name="Round Same Side Corner Rectangle 10">
            <a:hlinkClick r:id="rId2" action="ppaction://hlinksldjump"/>
          </p:cNvPr>
          <p:cNvSpPr/>
          <p:nvPr userDrawn="1"/>
        </p:nvSpPr>
        <p:spPr>
          <a:xfrm>
            <a:off x="2920364" y="716446"/>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latin typeface="Calibri" pitchFamily="34" charset="0"/>
                <a:cs typeface="Calibri" pitchFamily="34" charset="0"/>
              </a:rPr>
              <a:t>3</a:t>
            </a:r>
            <a:endParaRPr lang="en-GB" b="1" dirty="0">
              <a:latin typeface="Calibri" pitchFamily="34" charset="0"/>
              <a:cs typeface="Calibri" pitchFamily="34" charset="0"/>
            </a:endParaRPr>
          </a:p>
        </p:txBody>
      </p:sp>
      <p:sp>
        <p:nvSpPr>
          <p:cNvPr id="13" name="Round Same Side Corner Rectangle 12">
            <a:hlinkClick r:id="rId4" action="ppaction://hlinksldjump"/>
          </p:cNvPr>
          <p:cNvSpPr/>
          <p:nvPr userDrawn="1"/>
        </p:nvSpPr>
        <p:spPr>
          <a:xfrm>
            <a:off x="3390690" y="716446"/>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latin typeface="Calibri" pitchFamily="34" charset="0"/>
                <a:cs typeface="Calibri" pitchFamily="34" charset="0"/>
              </a:rPr>
              <a:t>4</a:t>
            </a:r>
            <a:endParaRPr lang="en-GB" b="1" dirty="0">
              <a:latin typeface="Calibri" pitchFamily="34" charset="0"/>
              <a:cs typeface="Calibri" pitchFamily="34" charset="0"/>
            </a:endParaRPr>
          </a:p>
        </p:txBody>
      </p:sp>
      <p:sp>
        <p:nvSpPr>
          <p:cNvPr id="14" name="Round Same Side Corner Rectangle 13">
            <a:hlinkClick r:id="rId4" action="ppaction://hlinksldjump"/>
          </p:cNvPr>
          <p:cNvSpPr/>
          <p:nvPr userDrawn="1"/>
        </p:nvSpPr>
        <p:spPr>
          <a:xfrm>
            <a:off x="3861016" y="716446"/>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latin typeface="Calibri" pitchFamily="34" charset="0"/>
                <a:cs typeface="Calibri" pitchFamily="34" charset="0"/>
              </a:rPr>
              <a:t>5</a:t>
            </a:r>
            <a:endParaRPr lang="en-GB" b="1" dirty="0">
              <a:latin typeface="Calibri" pitchFamily="34" charset="0"/>
              <a:cs typeface="Calibri" pitchFamily="34" charset="0"/>
            </a:endParaRPr>
          </a:p>
        </p:txBody>
      </p:sp>
      <p:sp>
        <p:nvSpPr>
          <p:cNvPr id="19" name="Round Same Side Corner Rectangle 18">
            <a:hlinkClick r:id="" action="ppaction://noaction"/>
          </p:cNvPr>
          <p:cNvSpPr/>
          <p:nvPr userDrawn="1"/>
        </p:nvSpPr>
        <p:spPr>
          <a:xfrm>
            <a:off x="4331342" y="716446"/>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latin typeface="Calibri" pitchFamily="34" charset="0"/>
                <a:cs typeface="Calibri" pitchFamily="34" charset="0"/>
              </a:rPr>
              <a:t>6</a:t>
            </a:r>
            <a:endParaRPr lang="en-GB" b="1" dirty="0">
              <a:latin typeface="Calibri" pitchFamily="34" charset="0"/>
              <a:cs typeface="Calibri" pitchFamily="34" charset="0"/>
            </a:endParaRPr>
          </a:p>
        </p:txBody>
      </p:sp>
      <p:pic>
        <p:nvPicPr>
          <p:cNvPr id="20" name="Picture 19" descr="111004 logo tbs rehab slogan and  hi def.jpg"/>
          <p:cNvPicPr/>
          <p:nvPr userDrawn="1"/>
        </p:nvPicPr>
        <p:blipFill>
          <a:blip r:embed="rId5" cstate="print">
            <a:extLst>
              <a:ext uri="{28A0092B-C50C-407E-A947-70E740481C1C}">
                <a14:useLocalDpi xmlns:a14="http://schemas.microsoft.com/office/drawing/2010/main" val="0"/>
              </a:ext>
            </a:extLst>
          </a:blip>
          <a:stretch>
            <a:fillRect/>
          </a:stretch>
        </p:blipFill>
        <p:spPr>
          <a:xfrm>
            <a:off x="7668345" y="44624"/>
            <a:ext cx="1440160" cy="1042948"/>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86816" y="36630"/>
            <a:ext cx="7653536" cy="656066"/>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3" name="Round Same Side Corner Rectangle 2">
            <a:hlinkClick r:id="rId2"/>
          </p:cNvPr>
          <p:cNvSpPr/>
          <p:nvPr userDrawn="1"/>
        </p:nvSpPr>
        <p:spPr>
          <a:xfrm>
            <a:off x="3290965"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5" name="Round Same Side Corner Rectangle 4">
            <a:hlinkClick r:id="rId3"/>
          </p:cNvPr>
          <p:cNvSpPr/>
          <p:nvPr userDrawn="1"/>
        </p:nvSpPr>
        <p:spPr>
          <a:xfrm>
            <a:off x="2505451"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20.2</a:t>
            </a:r>
            <a:endParaRPr lang="en-GB" b="1" dirty="0">
              <a:latin typeface="Calibri" pitchFamily="34" charset="0"/>
              <a:cs typeface="Calibri" pitchFamily="34" charset="0"/>
            </a:endParaRPr>
          </a:p>
        </p:txBody>
      </p:sp>
      <p:sp>
        <p:nvSpPr>
          <p:cNvPr id="7" name="Round Same Side Corner Rectangle 6">
            <a:hlinkClick r:id="rId4" action="ppaction://hlinksldjump"/>
          </p:cNvPr>
          <p:cNvSpPr/>
          <p:nvPr userDrawn="1"/>
        </p:nvSpPr>
        <p:spPr>
          <a:xfrm>
            <a:off x="214343" y="692696"/>
            <a:ext cx="1440160"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Calibri" pitchFamily="34" charset="0"/>
                <a:cs typeface="Calibri" pitchFamily="34" charset="0"/>
              </a:rPr>
              <a:t>Assignment</a:t>
            </a:r>
            <a:endParaRPr lang="en-GB" b="1" dirty="0">
              <a:latin typeface="Calibri" pitchFamily="34" charset="0"/>
              <a:cs typeface="Calibri" pitchFamily="34" charset="0"/>
            </a:endParaRPr>
          </a:p>
        </p:txBody>
      </p:sp>
      <p:sp>
        <p:nvSpPr>
          <p:cNvPr id="8" name="Round Same Side Corner Rectangle 7">
            <a:hlinkClick r:id="rId4" action="ppaction://hlinksldjump"/>
          </p:cNvPr>
          <p:cNvSpPr/>
          <p:nvPr userDrawn="1"/>
        </p:nvSpPr>
        <p:spPr>
          <a:xfrm>
            <a:off x="1719937"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20.1</a:t>
            </a:r>
            <a:endParaRPr lang="en-GB" b="1" dirty="0">
              <a:latin typeface="Calibri" pitchFamily="34" charset="0"/>
              <a:cs typeface="Calibri" pitchFamily="34" charset="0"/>
            </a:endParaRPr>
          </a:p>
        </p:txBody>
      </p:sp>
      <p:sp>
        <p:nvSpPr>
          <p:cNvPr id="15" name="Content Placeholder 1"/>
          <p:cNvSpPr txBox="1">
            <a:spLocks/>
          </p:cNvSpPr>
          <p:nvPr userDrawn="1"/>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8" name="Picture 17"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40352" y="36630"/>
            <a:ext cx="1320821" cy="1013256"/>
          </a:xfrm>
          <a:prstGeom prst="rect">
            <a:avLst/>
          </a:prstGeom>
        </p:spPr>
      </p:pic>
      <p:sp>
        <p:nvSpPr>
          <p:cNvPr id="19" name="Round Same Side Corner Rectangle 18">
            <a:hlinkClick r:id="rId2"/>
          </p:cNvPr>
          <p:cNvSpPr/>
          <p:nvPr userDrawn="1"/>
        </p:nvSpPr>
        <p:spPr>
          <a:xfrm>
            <a:off x="4861993"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20.5</a:t>
            </a:r>
            <a:endParaRPr lang="en-GB" b="1" dirty="0">
              <a:latin typeface="Calibri" pitchFamily="34" charset="0"/>
              <a:cs typeface="Calibri" pitchFamily="34" charset="0"/>
            </a:endParaRPr>
          </a:p>
        </p:txBody>
      </p:sp>
      <p:sp>
        <p:nvSpPr>
          <p:cNvPr id="20" name="Round Same Side Corner Rectangle 19">
            <a:hlinkClick r:id="rId2"/>
          </p:cNvPr>
          <p:cNvSpPr/>
          <p:nvPr userDrawn="1"/>
        </p:nvSpPr>
        <p:spPr>
          <a:xfrm>
            <a:off x="4076479"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20.4</a:t>
            </a:r>
            <a:endParaRPr lang="en-GB" b="1" dirty="0">
              <a:latin typeface="Calibri" pitchFamily="34" charset="0"/>
              <a:cs typeface="Calibri" pitchFamily="34" charset="0"/>
            </a:endParaRPr>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701" r:id="rId2"/>
    <p:sldLayoutId id="2147483704"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Chapter%2020/Operators.csv"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hyperlink" Target="CiDA%20-%20Unit%2002%20-%20LO1%20-%20Getting%20Organised.pptx" TargetMode="External"/><Relationship Id="rId4"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Chapter%2020/Operators.csv"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2.emf"/><Relationship Id="rId5" Type="http://schemas.openxmlformats.org/officeDocument/2006/relationships/hyperlink" Target="CiDA%20-%20Unit%2002%20-%20LO1%20-%20Getting%20Organised.pptx" TargetMode="External"/><Relationship Id="rId4"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2.emf"/><Relationship Id="rId4" Type="http://schemas.openxmlformats.org/officeDocument/2006/relationships/hyperlink" Target="CiDA%20-%20Unit%2002%20-%20LO1%20-%20Getting%20Organised.ppt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hyperlink" Target="CiDA%20-%20Unit%2002%20-%20LO1%20-%20Getting%20Organised.ppt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Chapter%2020/Sales.csv"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5.emf"/><Relationship Id="rId5" Type="http://schemas.openxmlformats.org/officeDocument/2006/relationships/hyperlink" Target="CiDA%20-%20Unit%2002%20-%20LO1%20-%20Getting%20Organised.pptx" TargetMode="External"/><Relationship Id="rId4"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hyperlink" Target="CiDA%20-%20Unit%2002%20-%20LO1%20-%20Getting%20Organised.ppt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7"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hyperlink" Target="Chapter%2020/Rate%20of%20Pay.xlsx" TargetMode="External"/><Relationship Id="rId5" Type="http://schemas.openxmlformats.org/officeDocument/2006/relationships/image" Target="../media/image28.png"/><Relationship Id="rId4" Type="http://schemas.openxmlformats.org/officeDocument/2006/relationships/hyperlink" Target="CiDA%20-%20Unit%2002%20-%20LO1%20-%20Getting%20Organised.ppt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hyperlink" Target="CiDA%20-%20Unit%2002%20-%20LO1%20-%20Getting%20Organised.ppt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hyperlink" Target="Chapter%2020/Tuckshop.csv" TargetMode="External"/><Relationship Id="rId5" Type="http://schemas.openxmlformats.org/officeDocument/2006/relationships/image" Target="../media/image32.png"/><Relationship Id="rId4" Type="http://schemas.openxmlformats.org/officeDocument/2006/relationships/hyperlink" Target="CiDA%20-%20Unit%2002%20-%20LO1%20-%20Getting%20Organised.ppt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hyperlink" Target="CiDA%20-%20Unit%2002%20-%20LO1%20-%20Getting%20Organised.pptx"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hyperlink" Target="Chapter%2020/Project.csv" TargetMode="External"/><Relationship Id="rId4" Type="http://schemas.openxmlformats.org/officeDocument/2006/relationships/hyperlink" Target="CiDA%20-%20Unit%2002%20-%20LO1%20-%20Getting%20Organised.pptx"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hyperlink" Target="CiDA%20-%20Unit%2002%20-%20LO1%20-%20Getting%20Organised.ppt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Chapter%2020/Staff.csv" TargetMode="External"/><Relationship Id="rId5" Type="http://schemas.openxmlformats.org/officeDocument/2006/relationships/hyperlink" Target="Chapter%2020/Classlist.csv" TargetMode="External"/><Relationship Id="rId4" Type="http://schemas.openxmlformats.org/officeDocument/2006/relationships/hyperlink" Target="CiDA%20-%20Unit%2002%20-%20LO1%20-%20Getting%20Organised.ppt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hyperlink" Target="CiDA%20-%20Unit%2002%20-%20LO1%20-%20Getting%20Organised.pptx"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hyperlink" Target="CiDA%20-%20Unit%2002%20-%20LO1%20-%20Getting%20Organised.pptx"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CiDA%20-%20Unit%2002%20-%20LO1%20-%20Getting%20Organised.ppt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hyperlink" Target="CiDA%20-%20Unit%2002%20-%20LO1%20-%20Getting%20Organised.ppt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hyperlink" Target="CiDA%20-%20Unit%2002%20-%20LO1%20-%20Getting%20Organised.ppt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hyperlink" Target="CiDA%20-%20Unit%2002%20-%20LO1%20-%20Getting%20Organised.ppt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hyperlink" Target="CiDA%20-%20Unit%2002%20-%20LO1%20-%20Getting%20Organised.pptx"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hyperlink" Target="CiDA%20-%20Unit%2002%20-%20LO1%20-%20Getting%20Organised.pptx"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9.emf"/><Relationship Id="rId4" Type="http://schemas.openxmlformats.org/officeDocument/2006/relationships/hyperlink" Target="CiDA%20-%20Unit%2002%20-%20LO1%20-%20Getting%20Organised.ppt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cloud01.lpplus.net/schools/BrookeWeston/Subjects/InformationTechnology/CambridgeNationalslevel2/Unit%202%20Using%20ICT%20to%20create%20business%20solutions/R002%20Unit%202%20-%20LO3%20Cambridge%20L2.swf"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CiDA%20-%20Unit%2002%20-%20LO1%20-%20Getting%20Organised.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 name="Rectangle 6"/>
          <p:cNvSpPr/>
          <p:nvPr/>
        </p:nvSpPr>
        <p:spPr>
          <a:xfrm>
            <a:off x="251520" y="260647"/>
            <a:ext cx="8640960" cy="1692771"/>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10" name="Picture 9" descr="111004 logo tbs rehab slogan and  hi def.jpg"/>
          <p:cNvPicPr/>
          <p:nvPr/>
        </p:nvPicPr>
        <p:blipFill>
          <a:blip r:embed="rId3" cstate="print">
            <a:extLst>
              <a:ext uri="{28A0092B-C50C-407E-A947-70E740481C1C}">
                <a14:useLocalDpi xmlns:a14="http://schemas.microsoft.com/office/drawing/2010/main" val="0"/>
              </a:ext>
            </a:extLst>
          </a:blip>
          <a:stretch>
            <a:fillRect/>
          </a:stretch>
        </p:blipFill>
        <p:spPr>
          <a:xfrm>
            <a:off x="323528" y="332656"/>
            <a:ext cx="2016224" cy="1460127"/>
          </a:xfrm>
          <a:prstGeom prst="rect">
            <a:avLst/>
          </a:prstGeom>
        </p:spPr>
      </p:pic>
      <p:sp>
        <p:nvSpPr>
          <p:cNvPr id="11" name="Subtitle 2"/>
          <p:cNvSpPr txBox="1">
            <a:spLocks/>
          </p:cNvSpPr>
          <p:nvPr/>
        </p:nvSpPr>
        <p:spPr>
          <a:xfrm>
            <a:off x="107504" y="5970292"/>
            <a:ext cx="8928992" cy="771076"/>
          </a:xfrm>
          <a:prstGeom prst="rect">
            <a:avLst/>
          </a:prstGeom>
        </p:spPr>
        <p:txBody>
          <a:bodyPr vert="horz" lIns="45720" rIns="45720"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fontAlgn="auto"/>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Creating and editing a Database in Access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2" name="TextBox 11"/>
          <p:cNvSpPr txBox="1"/>
          <p:nvPr/>
        </p:nvSpPr>
        <p:spPr>
          <a:xfrm>
            <a:off x="1475656" y="332656"/>
            <a:ext cx="7128792" cy="1692771"/>
          </a:xfrm>
          <a:prstGeom prst="rect">
            <a:avLst/>
          </a:prstGeom>
          <a:noFill/>
        </p:spPr>
        <p:txBody>
          <a:bodyPr wrap="square" rtlCol="0">
            <a:spAutoFit/>
          </a:bodyPr>
          <a:lstStyle/>
          <a:p>
            <a:pPr algn="r"/>
            <a:r>
              <a:rPr lang="en-GB" sz="2800" b="1" dirty="0" smtClean="0">
                <a:solidFill>
                  <a:schemeClr val="tx1">
                    <a:lumMod val="50000"/>
                    <a:lumOff val="50000"/>
                  </a:schemeClr>
                </a:solidFill>
              </a:rPr>
              <a:t>INFORMATION AND COMMUNICATION TECHNOLOGY– </a:t>
            </a:r>
            <a:r>
              <a:rPr lang="en-GB" sz="2800" b="1" dirty="0" err="1" smtClean="0">
                <a:solidFill>
                  <a:schemeClr val="tx1">
                    <a:lumMod val="50000"/>
                    <a:lumOff val="50000"/>
                  </a:schemeClr>
                </a:solidFill>
              </a:rPr>
              <a:t>iGCSE</a:t>
            </a:r>
            <a:r>
              <a:rPr lang="en-GB" sz="2800" b="1" dirty="0" smtClean="0">
                <a:solidFill>
                  <a:schemeClr val="tx1">
                    <a:lumMod val="50000"/>
                    <a:lumOff val="50000"/>
                  </a:schemeClr>
                </a:solidFill>
              </a:rPr>
              <a:t> - </a:t>
            </a:r>
            <a:r>
              <a:rPr lang="en-GB" sz="3600" b="1" dirty="0" smtClean="0">
                <a:solidFill>
                  <a:schemeClr val="tx1">
                    <a:lumMod val="50000"/>
                    <a:lumOff val="50000"/>
                  </a:schemeClr>
                </a:solidFill>
              </a:rPr>
              <a:t>2015-16</a:t>
            </a:r>
            <a:endParaRPr lang="en-GB" sz="4000" b="1" dirty="0" smtClean="0">
              <a:solidFill>
                <a:schemeClr val="tx1">
                  <a:lumMod val="50000"/>
                  <a:lumOff val="50000"/>
                </a:schemeClr>
              </a:solidFill>
            </a:endParaRPr>
          </a:p>
          <a:p>
            <a:pPr algn="r"/>
            <a:r>
              <a:rPr lang="en-GB" sz="4000" b="1" dirty="0" smtClean="0">
                <a:solidFill>
                  <a:schemeClr val="tx1">
                    <a:lumMod val="50000"/>
                    <a:lumOff val="50000"/>
                  </a:schemeClr>
                </a:solidFill>
              </a:rPr>
              <a:t>0417</a:t>
            </a:r>
            <a:endParaRPr lang="en-GB" sz="4000" b="1" dirty="0">
              <a:solidFill>
                <a:schemeClr val="tx1">
                  <a:lumMod val="50000"/>
                  <a:lumOff val="50000"/>
                </a:schemeClr>
              </a:solidFill>
            </a:endParaRPr>
          </a:p>
        </p:txBody>
      </p:sp>
      <p:pic>
        <p:nvPicPr>
          <p:cNvPr id="13" name="Picture 12"/>
          <p:cNvPicPr>
            <a:picLocks noChangeAspect="1"/>
          </p:cNvPicPr>
          <p:nvPr/>
        </p:nvPicPr>
        <p:blipFill>
          <a:blip r:embed="rId4">
            <a:extLst>
              <a:ext uri="{BEBA8EAE-BF5A-486C-A8C5-ECC9F3942E4B}">
                <a14:imgProps xmlns:a14="http://schemas.microsoft.com/office/drawing/2010/main">
                  <a14:imgLayer r:embed="rId5">
                    <a14:imgEffect>
                      <a14:backgroundRemoval t="0" b="99620" l="0" r="100000"/>
                    </a14:imgEffect>
                  </a14:imgLayer>
                </a14:imgProps>
              </a:ext>
              <a:ext uri="{28A0092B-C50C-407E-A947-70E740481C1C}">
                <a14:useLocalDpi xmlns:a14="http://schemas.microsoft.com/office/drawing/2010/main" val="0"/>
              </a:ext>
            </a:extLst>
          </a:blip>
          <a:stretch>
            <a:fillRect/>
          </a:stretch>
        </p:blipFill>
        <p:spPr>
          <a:xfrm>
            <a:off x="683568" y="2169443"/>
            <a:ext cx="8136904" cy="274712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20.2.2 – </a:t>
            </a:r>
            <a:r>
              <a:rPr lang="en-US" dirty="0" smtClean="0"/>
              <a:t>More Editing Tools</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346299356"/>
              </p:ext>
            </p:extLst>
          </p:nvPr>
        </p:nvGraphicFramePr>
        <p:xfrm>
          <a:off x="323528" y="1184136"/>
          <a:ext cx="8496944" cy="5029200"/>
        </p:xfrm>
        <a:graphic>
          <a:graphicData uri="http://schemas.openxmlformats.org/drawingml/2006/table">
            <a:tbl>
              <a:tblPr firstRow="1" bandRow="1">
                <a:tableStyleId>{2D5ABB26-0587-4C30-8999-92F81FD0307C}</a:tableStyleId>
              </a:tblPr>
              <a:tblGrid>
                <a:gridCol w="8496944"/>
              </a:tblGrid>
              <a:tr h="2295545">
                <a:tc>
                  <a:txBody>
                    <a:bodyPr/>
                    <a:lstStyle/>
                    <a:p>
                      <a:pPr marL="285750" indent="-285750">
                        <a:buClr>
                          <a:srgbClr val="00B050"/>
                        </a:buClr>
                        <a:buFont typeface="Wingdings 3" panose="05040102010807070707" pitchFamily="18" charset="2"/>
                        <a:buChar char=""/>
                      </a:pPr>
                      <a:r>
                        <a:rPr kumimoji="0" lang="en-US" sz="2700" b="0" i="0" u="none" strike="noStrike" kern="1200" baseline="0" dirty="0" smtClean="0">
                          <a:solidFill>
                            <a:schemeClr val="tx1"/>
                          </a:solidFill>
                          <a:latin typeface="Arial" panose="020B0604020202020204" pitchFamily="34" charset="0"/>
                          <a:ea typeface="+mn-ea"/>
                          <a:cs typeface="Arial" panose="020B0604020202020204" pitchFamily="34" charset="0"/>
                        </a:rPr>
                        <a:t>Other standard </a:t>
                      </a:r>
                      <a:r>
                        <a:rPr kumimoji="0" lang="en-US" sz="2700" b="0" i="1" u="none" strike="noStrike" kern="1200" baseline="0" dirty="0" smtClean="0">
                          <a:solidFill>
                            <a:schemeClr val="tx1"/>
                          </a:solidFill>
                          <a:latin typeface="Arial" panose="020B0604020202020204" pitchFamily="34" charset="0"/>
                          <a:ea typeface="+mn-ea"/>
                          <a:cs typeface="Arial" panose="020B0604020202020204" pitchFamily="34" charset="0"/>
                        </a:rPr>
                        <a:t>Windows</a:t>
                      </a:r>
                      <a:r>
                        <a:rPr kumimoji="0" lang="en-US" sz="2700" b="0" i="0" u="none" strike="noStrike" kern="1200" baseline="0" dirty="0" smtClean="0">
                          <a:solidFill>
                            <a:schemeClr val="tx1"/>
                          </a:solidFill>
                          <a:latin typeface="Arial" panose="020B0604020202020204" pitchFamily="34" charset="0"/>
                          <a:ea typeface="+mn-ea"/>
                          <a:cs typeface="Arial" panose="020B0604020202020204" pitchFamily="34" charset="0"/>
                        </a:rPr>
                        <a:t> editing tools can be used in Excel, such as cut, copy and paste. These can be used to copy the contents of one cell into another cell. An alternative method of replicating cell B3 into cells B4 to B12 is to enter the formula in cell B3, right mouse click on this cell and select </a:t>
                      </a:r>
                      <a:r>
                        <a:rPr kumimoji="0" lang="en-US" sz="2700" b="1" i="0" u="none" strike="noStrike" kern="1200" baseline="0" dirty="0" smtClean="0">
                          <a:solidFill>
                            <a:srgbClr val="0070C0"/>
                          </a:solidFill>
                          <a:latin typeface="Arial" panose="020B0604020202020204" pitchFamily="34" charset="0"/>
                          <a:ea typeface="+mn-ea"/>
                          <a:cs typeface="Arial" panose="020B0604020202020204" pitchFamily="34" charset="0"/>
                        </a:rPr>
                        <a:t>Copy</a:t>
                      </a:r>
                      <a:r>
                        <a:rPr kumimoji="0" lang="en-US" sz="2700" b="0" i="0" u="none" strike="noStrike" kern="1200" baseline="0" dirty="0" smtClean="0">
                          <a:solidFill>
                            <a:srgbClr val="0070C0"/>
                          </a:solidFill>
                          <a:latin typeface="Arial" panose="020B0604020202020204" pitchFamily="34" charset="0"/>
                          <a:ea typeface="+mn-ea"/>
                          <a:cs typeface="Arial" panose="020B0604020202020204" pitchFamily="34" charset="0"/>
                        </a:rPr>
                        <a:t> </a:t>
                      </a:r>
                      <a:r>
                        <a:rPr kumimoji="0" lang="en-US" sz="2700" b="0" i="0" u="none" strike="noStrike" kern="1200" baseline="0" dirty="0" smtClean="0">
                          <a:solidFill>
                            <a:schemeClr val="tx1"/>
                          </a:solidFill>
                          <a:latin typeface="Arial" panose="020B0604020202020204" pitchFamily="34" charset="0"/>
                          <a:ea typeface="+mn-ea"/>
                          <a:cs typeface="Arial" panose="020B0604020202020204" pitchFamily="34" charset="0"/>
                        </a:rPr>
                        <a:t>from the drop-down menu.</a:t>
                      </a:r>
                    </a:p>
                    <a:p>
                      <a:pPr marL="285750" indent="-285750">
                        <a:buClr>
                          <a:srgbClr val="00B050"/>
                        </a:buClr>
                        <a:buFont typeface="Wingdings 3" panose="05040102010807070707" pitchFamily="18" charset="2"/>
                        <a:buChar char=""/>
                      </a:pPr>
                      <a:r>
                        <a:rPr kumimoji="0" lang="en-US" sz="2700" b="0" i="0" u="none" strike="noStrike" kern="1200" baseline="0" dirty="0" smtClean="0">
                          <a:solidFill>
                            <a:schemeClr val="tx1"/>
                          </a:solidFill>
                          <a:latin typeface="Arial" panose="020B0604020202020204" pitchFamily="34" charset="0"/>
                          <a:ea typeface="+mn-ea"/>
                          <a:cs typeface="Arial" panose="020B0604020202020204" pitchFamily="34" charset="0"/>
                        </a:rPr>
                        <a:t>Highlight cells B4 to B12 and right mouse click, selecting </a:t>
                      </a:r>
                      <a:r>
                        <a:rPr kumimoji="0" lang="en-US" sz="2700" b="1" i="0" u="none" strike="noStrike" kern="1200" baseline="0" dirty="0" smtClean="0">
                          <a:solidFill>
                            <a:srgbClr val="0070C0"/>
                          </a:solidFill>
                          <a:latin typeface="Arial" panose="020B0604020202020204" pitchFamily="34" charset="0"/>
                          <a:ea typeface="+mn-ea"/>
                          <a:cs typeface="Arial" panose="020B0604020202020204" pitchFamily="34" charset="0"/>
                        </a:rPr>
                        <a:t>Paste</a:t>
                      </a:r>
                      <a:r>
                        <a:rPr kumimoji="0" lang="en-US" sz="2700" b="0" i="0" u="none" strike="noStrike" kern="1200" baseline="0" dirty="0" smtClean="0">
                          <a:solidFill>
                            <a:schemeClr val="tx1"/>
                          </a:solidFill>
                          <a:latin typeface="Arial" panose="020B0604020202020204" pitchFamily="34" charset="0"/>
                          <a:ea typeface="+mn-ea"/>
                          <a:cs typeface="Arial" panose="020B0604020202020204" pitchFamily="34" charset="0"/>
                        </a:rPr>
                        <a:t> from the drop-down menu. This will paste the formulae, adjusting the cell references for A3 as this is a relative reference but keeping the absolute reference for A1. The result is identical.</a:t>
                      </a:r>
                      <a:endParaRPr kumimoji="0" lang="en-US" sz="2700" b="0" i="0" u="none" strike="noStrike" kern="1200" baseline="0" dirty="0" smtClean="0">
                        <a:solidFill>
                          <a:srgbClr val="FF000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337</a:t>
            </a:r>
            <a:endParaRPr lang="en-GB" sz="1400" b="1" dirty="0">
              <a:latin typeface="Calibri" panose="020F0502020204030204" pitchFamily="34" charset="0"/>
            </a:endParaRPr>
          </a:p>
        </p:txBody>
      </p:sp>
    </p:spTree>
    <p:extLst>
      <p:ext uri="{BB962C8B-B14F-4D97-AF65-F5344CB8AC3E}">
        <p14:creationId xmlns:p14="http://schemas.microsoft.com/office/powerpoint/2010/main" val="1642297024"/>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20.2.3 – </a:t>
            </a:r>
            <a:r>
              <a:rPr lang="en-US" dirty="0" smtClean="0"/>
              <a:t>Accuracy of Data Entry</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731348093"/>
              </p:ext>
            </p:extLst>
          </p:nvPr>
        </p:nvGraphicFramePr>
        <p:xfrm>
          <a:off x="323528" y="1184136"/>
          <a:ext cx="8496944" cy="5516880"/>
        </p:xfrm>
        <a:graphic>
          <a:graphicData uri="http://schemas.openxmlformats.org/drawingml/2006/table">
            <a:tbl>
              <a:tblPr firstRow="1" bandRow="1">
                <a:tableStyleId>{2D5ABB26-0587-4C30-8999-92F81FD0307C}</a:tableStyleId>
              </a:tblPr>
              <a:tblGrid>
                <a:gridCol w="8496944"/>
              </a:tblGrid>
              <a:tr h="2295545">
                <a:tc>
                  <a:txBody>
                    <a:bodyPr/>
                    <a:lstStyle/>
                    <a:p>
                      <a:pPr marL="0" indent="0">
                        <a:buClr>
                          <a:srgbClr val="00B050"/>
                        </a:buClr>
                        <a:buFont typeface="Wingdings 3" panose="05040102010807070707" pitchFamily="18" charset="2"/>
                        <a:buNone/>
                      </a:pPr>
                      <a:r>
                        <a:rPr kumimoji="0" lang="en-US" sz="1780" b="1" i="0" u="none" strike="noStrike" kern="1200" baseline="0" dirty="0" smtClean="0">
                          <a:solidFill>
                            <a:schemeClr val="tx1"/>
                          </a:solidFill>
                          <a:latin typeface="Arial" panose="020B0604020202020204" pitchFamily="34" charset="0"/>
                          <a:ea typeface="+mn-ea"/>
                          <a:cs typeface="Arial" panose="020B0604020202020204" pitchFamily="34" charset="0"/>
                        </a:rPr>
                        <a:t>20.2.3 - Accuracy of data entry</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When you are asked to ‘create a data model that looks like this’, make sure that you copy the model in the question paper exactly as shown. Do not try to make improvements or use other features (such as </a:t>
                      </a:r>
                      <a:r>
                        <a:rPr kumimoji="0" lang="en-US" sz="1780" b="0" i="0" u="none" strike="noStrike" kern="1200" baseline="0" dirty="0" err="1" smtClean="0">
                          <a:solidFill>
                            <a:schemeClr val="tx1"/>
                          </a:solidFill>
                          <a:latin typeface="Arial" panose="020B0604020202020204" pitchFamily="34" charset="0"/>
                          <a:ea typeface="+mn-ea"/>
                          <a:cs typeface="Arial" panose="020B0604020202020204" pitchFamily="34" charset="0"/>
                        </a:rPr>
                        <a:t>colour</a:t>
                      </a: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 and formatting) unless asked to do so. This is very important. Some students lose marks by trying to ‘improve’ the spreadsheet, for example by trying to left align a column containing numbers.</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Excel, quite correctly, should automatically right align numbers, so by left aligning this data it is now formatted incorrectly. Do not insert rows or columns, or remove rows or columns containing blank spaces, unless instructed to do so.</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When you type data into a spreadsheet (or any other form of document) you must make sure that the data that you have entered is identical to the original source document or examination question paper. A large number of marks can be lost by rushing the data entry and not checking that it has been entered with 100 per cent accuracy. </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This is even more important when working in a spreadsheet because one error, for example a mistyped number or decimal point in the wrong place, could cause all of the data in the spreadsheet to be incorrect. Care must also be taken when entering a formula, as one small error is likely to stop the spreadsheet working as it is expected to.</a:t>
                      </a:r>
                      <a:endPar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337</a:t>
            </a:r>
            <a:endParaRPr lang="en-GB" sz="1400" b="1" dirty="0">
              <a:latin typeface="Calibri" panose="020F0502020204030204" pitchFamily="34" charset="0"/>
            </a:endParaRPr>
          </a:p>
        </p:txBody>
      </p:sp>
    </p:spTree>
    <p:extLst>
      <p:ext uri="{BB962C8B-B14F-4D97-AF65-F5344CB8AC3E}">
        <p14:creationId xmlns:p14="http://schemas.microsoft.com/office/powerpoint/2010/main" val="244159784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20.2.4 – </a:t>
            </a:r>
            <a:r>
              <a:rPr lang="en-US" dirty="0" smtClean="0"/>
              <a:t>Use Formulae</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608950492"/>
              </p:ext>
            </p:extLst>
          </p:nvPr>
        </p:nvGraphicFramePr>
        <p:xfrm>
          <a:off x="323528" y="1184136"/>
          <a:ext cx="8496944" cy="5245608"/>
        </p:xfrm>
        <a:graphic>
          <a:graphicData uri="http://schemas.openxmlformats.org/drawingml/2006/table">
            <a:tbl>
              <a:tblPr firstRow="1" bandRow="1">
                <a:tableStyleId>{2D5ABB26-0587-4C30-8999-92F81FD0307C}</a:tableStyleId>
              </a:tblPr>
              <a:tblGrid>
                <a:gridCol w="8496944"/>
              </a:tblGrid>
              <a:tr h="2295545">
                <a:tc>
                  <a:txBody>
                    <a:bodyPr/>
                    <a:lstStyle/>
                    <a:p>
                      <a:pPr marL="285750" indent="-285750">
                        <a:buClr>
                          <a:srgbClr val="00B050"/>
                        </a:buClr>
                        <a:buFont typeface="Wingdings 3" panose="05040102010807070707" pitchFamily="18" charset="2"/>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Simple mathematical operators can be used to add, subtract, multiply, divide and calculate indices (powers) of a number. Each mathematical operator is placed in a formula, as you did in Tasks 20a and 20b.</a:t>
                      </a:r>
                    </a:p>
                    <a:p>
                      <a:pPr marL="568325" indent="-285750">
                        <a:buClr>
                          <a:srgbClr val="00B050"/>
                        </a:buClr>
                        <a:buFont typeface="Arial" panose="020B0604020202020204" pitchFamily="34" charset="0"/>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For addition use the + symbol.</a:t>
                      </a:r>
                    </a:p>
                    <a:p>
                      <a:pPr marL="568325" indent="-285750">
                        <a:buClr>
                          <a:srgbClr val="00B050"/>
                        </a:buClr>
                        <a:buFont typeface="Arial" panose="020B0604020202020204" pitchFamily="34" charset="0"/>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For subtraction use the – symbol.</a:t>
                      </a:r>
                    </a:p>
                    <a:p>
                      <a:pPr marL="568325" indent="-285750">
                        <a:buClr>
                          <a:srgbClr val="00B050"/>
                        </a:buClr>
                        <a:buFont typeface="Arial" panose="020B0604020202020204" pitchFamily="34" charset="0"/>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For multiplication use the * symbol.</a:t>
                      </a:r>
                    </a:p>
                    <a:p>
                      <a:pPr marL="568325" indent="-285750">
                        <a:buClr>
                          <a:srgbClr val="00B050"/>
                        </a:buClr>
                        <a:buFont typeface="Arial" panose="020B0604020202020204" pitchFamily="34" charset="0"/>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For division use the / symbol.</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Indices are calculated using the ^ symbol, so the contents of cell A2 squared (x2) would be typed as =A2^2.</a:t>
                      </a:r>
                    </a:p>
                    <a:p>
                      <a:pPr marL="0" indent="0">
                        <a:buClr>
                          <a:srgbClr val="00B050"/>
                        </a:buClr>
                        <a:buFont typeface="Wingdings 3" panose="05040102010807070707" pitchFamily="18" charset="2"/>
                        <a:buNone/>
                      </a:pPr>
                      <a:r>
                        <a:rPr kumimoji="0" lang="en-US" sz="1780" b="1" i="0" u="none" strike="noStrike" kern="1200" baseline="0" dirty="0" smtClean="0">
                          <a:solidFill>
                            <a:srgbClr val="0070C0"/>
                          </a:solidFill>
                          <a:latin typeface="Arial" panose="020B0604020202020204" pitchFamily="34" charset="0"/>
                          <a:ea typeface="+mn-ea"/>
                          <a:cs typeface="Arial" panose="020B0604020202020204" pitchFamily="34" charset="0"/>
                        </a:rPr>
                        <a:t>Task 20c</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Open the file </a:t>
                      </a: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hlinkClick r:id="rId3" action="ppaction://hlinkfile"/>
                        </a:rPr>
                        <a:t>OPERATORS.CSV.</a:t>
                      </a: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 </a:t>
                      </a:r>
                      <a:r>
                        <a:rPr kumimoji="0" lang="en-US" sz="1780" b="0" i="0" u="none" strike="noStrike" kern="1200" baseline="0" dirty="0" smtClean="0">
                          <a:solidFill>
                            <a:schemeClr val="tx1"/>
                          </a:solidFill>
                          <a:latin typeface="Arial" panose="020B0604020202020204" pitchFamily="34" charset="0"/>
                          <a:ea typeface="+mn-ea"/>
                          <a:cs typeface="Arial" panose="020B0604020202020204" pitchFamily="34" charset="0"/>
                        </a:rPr>
                        <a:t>(click link)</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Choose two numbers. Place these in cells B1 and B2. Calculate in cell:</a:t>
                      </a:r>
                    </a:p>
                    <a:p>
                      <a:pPr marL="568325" indent="-285750">
                        <a:buClr>
                          <a:schemeClr val="tx2">
                            <a:lumMod val="60000"/>
                            <a:lumOff val="40000"/>
                          </a:schemeClr>
                        </a:buClr>
                        <a:buFont typeface="Arial" panose="020B0604020202020204" pitchFamily="34" charset="0"/>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B4, the sum of the two numbers</a:t>
                      </a:r>
                    </a:p>
                    <a:p>
                      <a:pPr marL="568325" indent="-285750">
                        <a:buClr>
                          <a:schemeClr val="tx2">
                            <a:lumMod val="60000"/>
                            <a:lumOff val="40000"/>
                          </a:schemeClr>
                        </a:buClr>
                        <a:buFont typeface="Arial" panose="020B0604020202020204" pitchFamily="34" charset="0"/>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B5, the difference between the two numbers</a:t>
                      </a:r>
                    </a:p>
                    <a:p>
                      <a:pPr marL="568325" indent="-285750">
                        <a:buClr>
                          <a:schemeClr val="tx2">
                            <a:lumMod val="60000"/>
                            <a:lumOff val="40000"/>
                          </a:schemeClr>
                        </a:buClr>
                        <a:buFont typeface="Arial" panose="020B0604020202020204" pitchFamily="34" charset="0"/>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B6, the product of the two numbers</a:t>
                      </a:r>
                    </a:p>
                    <a:p>
                      <a:pPr marL="568325" indent="-285750">
                        <a:buClr>
                          <a:schemeClr val="tx2">
                            <a:lumMod val="60000"/>
                            <a:lumOff val="40000"/>
                          </a:schemeClr>
                        </a:buClr>
                        <a:buFont typeface="Arial" panose="020B0604020202020204" pitchFamily="34" charset="0"/>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B7, the contents of cell B1 divided by the contents of cell B2</a:t>
                      </a:r>
                    </a:p>
                    <a:p>
                      <a:pPr marL="568325" indent="-285750">
                        <a:buClr>
                          <a:schemeClr val="tx2">
                            <a:lumMod val="60000"/>
                            <a:lumOff val="40000"/>
                          </a:schemeClr>
                        </a:buClr>
                        <a:buFont typeface="Arial" panose="020B0604020202020204" pitchFamily="34" charset="0"/>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B8, the contents of cell B1 to the power of the contents of cell B2.</a:t>
                      </a:r>
                    </a:p>
                    <a:p>
                      <a:pPr marL="285750" indent="-285750">
                        <a:buClr>
                          <a:srgbClr val="00B050"/>
                        </a:buClr>
                        <a:buFont typeface="Wingdings 3" panose="05040102010807070707" pitchFamily="18" charset="2"/>
                        <a:buChar char=""/>
                      </a:pPr>
                      <a:r>
                        <a:rPr kumimoji="0" lang="en-US" sz="1780" b="0" i="0" u="none" strike="noStrike" kern="1200" baseline="0" dirty="0" smtClean="0">
                          <a:solidFill>
                            <a:srgbClr val="0070C0"/>
                          </a:solidFill>
                          <a:latin typeface="Arial" panose="020B0604020202020204" pitchFamily="34" charset="0"/>
                          <a:ea typeface="+mn-ea"/>
                          <a:cs typeface="Arial" panose="020B0604020202020204" pitchFamily="34" charset="0"/>
                        </a:rPr>
                        <a:t>Check that the formulae have worked before printing your spreadsheet showing the values and again showing the formulae used.</a:t>
                      </a:r>
                    </a:p>
                  </a:txBody>
                  <a:tcPr>
                    <a:noFill/>
                  </a:tcPr>
                </a:tc>
              </a:tr>
            </a:tbl>
          </a:graphicData>
        </a:graphic>
      </p:graphicFrame>
      <p:sp>
        <p:nvSpPr>
          <p:cNvPr id="6" name="Round Same Side Corner Rectangle 5">
            <a:hlinkClick r:id="rId4"/>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5"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338</a:t>
            </a:r>
            <a:endParaRPr lang="en-GB" sz="1400" b="1" dirty="0">
              <a:latin typeface="Calibri" panose="020F0502020204030204" pitchFamily="34" charset="0"/>
            </a:endParaRPr>
          </a:p>
        </p:txBody>
      </p:sp>
    </p:spTree>
    <p:extLst>
      <p:ext uri="{BB962C8B-B14F-4D97-AF65-F5344CB8AC3E}">
        <p14:creationId xmlns:p14="http://schemas.microsoft.com/office/powerpoint/2010/main" val="133840541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20.2.4 – </a:t>
            </a:r>
            <a:r>
              <a:rPr lang="en-US" dirty="0" smtClean="0"/>
              <a:t>Use Formulae</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476801081"/>
              </p:ext>
            </p:extLst>
          </p:nvPr>
        </p:nvGraphicFramePr>
        <p:xfrm>
          <a:off x="323528" y="1184136"/>
          <a:ext cx="6264696" cy="5556504"/>
        </p:xfrm>
        <a:graphic>
          <a:graphicData uri="http://schemas.openxmlformats.org/drawingml/2006/table">
            <a:tbl>
              <a:tblPr firstRow="1" bandRow="1">
                <a:tableStyleId>{2D5ABB26-0587-4C30-8999-92F81FD0307C}</a:tableStyleId>
              </a:tblPr>
              <a:tblGrid>
                <a:gridCol w="6264696"/>
              </a:tblGrid>
              <a:tr h="2295545">
                <a:tc>
                  <a:txBody>
                    <a:bodyPr/>
                    <a:lstStyle/>
                    <a:p>
                      <a:pPr marL="285750" indent="-285750">
                        <a:buClr>
                          <a:srgbClr val="00B050"/>
                        </a:buClr>
                        <a:buFont typeface="Wingdings 3" panose="05040102010807070707" pitchFamily="18" charset="2"/>
                        <a:buChar char=""/>
                      </a:pPr>
                      <a:r>
                        <a:rPr kumimoji="0" lang="en-US" sz="1630" b="0" i="0" u="none" strike="noStrike" kern="1200" baseline="0" dirty="0" smtClean="0">
                          <a:solidFill>
                            <a:schemeClr val="tx1"/>
                          </a:solidFill>
                          <a:latin typeface="Arial" panose="020B0604020202020204" pitchFamily="34" charset="0"/>
                          <a:ea typeface="+mn-ea"/>
                          <a:cs typeface="Arial" panose="020B0604020202020204" pitchFamily="34" charset="0"/>
                        </a:rPr>
                        <a:t>Open the file </a:t>
                      </a:r>
                      <a:r>
                        <a:rPr kumimoji="0" lang="en-US" sz="1630" b="1" i="0" u="none" strike="noStrike" kern="1200" baseline="0" dirty="0" smtClean="0">
                          <a:solidFill>
                            <a:schemeClr val="tx1"/>
                          </a:solidFill>
                          <a:latin typeface="Arial" panose="020B0604020202020204" pitchFamily="34" charset="0"/>
                          <a:ea typeface="+mn-ea"/>
                          <a:cs typeface="Arial" panose="020B0604020202020204" pitchFamily="34" charset="0"/>
                          <a:hlinkClick r:id="rId3" action="ppaction://hlinkfile"/>
                        </a:rPr>
                        <a:t>OPERATORS.CSV</a:t>
                      </a:r>
                      <a:r>
                        <a:rPr kumimoji="0" lang="en-US" sz="1630" b="0" i="0" u="none" strike="noStrike" kern="1200" baseline="0" dirty="0" smtClean="0">
                          <a:solidFill>
                            <a:schemeClr val="tx1"/>
                          </a:solidFill>
                          <a:latin typeface="Arial" panose="020B0604020202020204" pitchFamily="34" charset="0"/>
                          <a:ea typeface="+mn-ea"/>
                          <a:cs typeface="Arial" panose="020B0604020202020204" pitchFamily="34" charset="0"/>
                        </a:rPr>
                        <a:t> in Excel.</a:t>
                      </a:r>
                    </a:p>
                    <a:p>
                      <a:pPr marL="630238" indent="-342900">
                        <a:buClr>
                          <a:srgbClr val="00B050"/>
                        </a:buClr>
                        <a:buFont typeface="+mj-lt"/>
                        <a:buAutoNum type="arabicPeriod"/>
                        <a:tabLst/>
                      </a:pPr>
                      <a:r>
                        <a:rPr kumimoji="0" lang="en-US" sz="1630" b="0" i="0" u="none" strike="noStrike" kern="1200" baseline="0" dirty="0" smtClean="0">
                          <a:solidFill>
                            <a:schemeClr val="tx1"/>
                          </a:solidFill>
                          <a:latin typeface="Arial" panose="020B0604020202020204" pitchFamily="34" charset="0"/>
                          <a:ea typeface="+mn-ea"/>
                          <a:cs typeface="Arial" panose="020B0604020202020204" pitchFamily="34" charset="0"/>
                        </a:rPr>
                        <a:t>Extend the width of column A so that all the labels are fully visible (see Task 20a).</a:t>
                      </a:r>
                    </a:p>
                    <a:p>
                      <a:pPr marL="630238" indent="-342900">
                        <a:buClr>
                          <a:srgbClr val="00B050"/>
                        </a:buClr>
                        <a:buFont typeface="+mj-lt"/>
                        <a:buAutoNum type="arabicPeriod"/>
                        <a:tabLst/>
                      </a:pPr>
                      <a:r>
                        <a:rPr kumimoji="0" lang="en-US" sz="1630" b="0" i="0" u="none" strike="noStrike" kern="1200" baseline="0" dirty="0" smtClean="0">
                          <a:solidFill>
                            <a:schemeClr val="tx1"/>
                          </a:solidFill>
                          <a:latin typeface="Arial" panose="020B0604020202020204" pitchFamily="34" charset="0"/>
                          <a:ea typeface="+mn-ea"/>
                          <a:cs typeface="Arial" panose="020B0604020202020204" pitchFamily="34" charset="0"/>
                        </a:rPr>
                        <a:t>Move the cursor into cell B1 and enter the number 4, then into cell B2 and enter the number 2. These numbers have been chosen so that you can easily check your calculations. It is wise to perform all calculations by hand before entering the formulae. This will make sure that you understand the formulae that you are using and you will be able to see the results of the calculation before the computer has shown you its results. These calculations may look like this.</a:t>
                      </a:r>
                    </a:p>
                    <a:p>
                      <a:pPr marL="236538" indent="-236538">
                        <a:buClr>
                          <a:srgbClr val="00B050"/>
                        </a:buClr>
                        <a:buFont typeface="Arial" panose="020B0604020202020204" pitchFamily="34" charset="0"/>
                        <a:buChar char="•"/>
                      </a:pPr>
                      <a:r>
                        <a:rPr kumimoji="0" lang="en-US" sz="1630" b="1" i="0" u="none" strike="noStrike" kern="1200" baseline="0" dirty="0" smtClean="0">
                          <a:solidFill>
                            <a:schemeClr val="tx1"/>
                          </a:solidFill>
                          <a:latin typeface="Arial" panose="020B0604020202020204" pitchFamily="34" charset="0"/>
                          <a:ea typeface="+mn-ea"/>
                          <a:cs typeface="Arial" panose="020B0604020202020204" pitchFamily="34" charset="0"/>
                        </a:rPr>
                        <a:t>Addition:</a:t>
                      </a:r>
                      <a:r>
                        <a:rPr kumimoji="0" lang="en-US" sz="1630" b="0" i="0" u="none" strike="noStrike" kern="1200" baseline="0" dirty="0" smtClean="0">
                          <a:solidFill>
                            <a:schemeClr val="tx1"/>
                          </a:solidFill>
                          <a:latin typeface="Arial" panose="020B0604020202020204" pitchFamily="34" charset="0"/>
                          <a:ea typeface="+mn-ea"/>
                          <a:cs typeface="Arial" panose="020B0604020202020204" pitchFamily="34" charset="0"/>
                        </a:rPr>
                        <a:t> move the cursor into cell B4. The sum of the two numbers is needed in this cell, which means to add the contents of the two cells together. There are two ways of doing this: one method uses the + operator and the second uses a function. You will be shown how to use the SUM function later in this chapter, but the formula to enter in this cell for the + operator is </a:t>
                      </a:r>
                      <a:r>
                        <a:rPr kumimoji="0" lang="en-US" sz="1630" b="1" i="0" u="none" strike="noStrike" kern="1200" baseline="0" dirty="0" smtClean="0">
                          <a:solidFill>
                            <a:srgbClr val="00B050"/>
                          </a:solidFill>
                          <a:latin typeface="Arial" panose="020B0604020202020204" pitchFamily="34" charset="0"/>
                          <a:ea typeface="+mn-ea"/>
                          <a:cs typeface="Arial" panose="020B0604020202020204" pitchFamily="34" charset="0"/>
                        </a:rPr>
                        <a:t>=B1+B2</a:t>
                      </a:r>
                      <a:r>
                        <a:rPr kumimoji="0" lang="en-US" sz="1630" b="0" i="0" u="none" strike="noStrike" kern="1200" baseline="0" dirty="0" smtClean="0">
                          <a:solidFill>
                            <a:schemeClr val="tx1"/>
                          </a:solidFill>
                          <a:latin typeface="Arial" panose="020B0604020202020204" pitchFamily="34" charset="0"/>
                          <a:ea typeface="+mn-ea"/>
                          <a:cs typeface="Arial" panose="020B0604020202020204" pitchFamily="34" charset="0"/>
                        </a:rPr>
                        <a:t>. This can be typed in followed by the &lt;Enter&gt; key, or you can type the = sign, click the cursor into cell B1, type + and click in cell B2 before pressing the &lt;Enter&gt; key.</a:t>
                      </a:r>
                      <a:endParaRPr kumimoji="0" lang="en-US" sz="1630" b="0" i="0" u="none" strike="noStrike" kern="1200" baseline="0" dirty="0" smtClean="0">
                        <a:solidFill>
                          <a:srgbClr val="0070C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4"/>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5"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338</a:t>
            </a:r>
            <a:endParaRPr lang="en-GB" sz="1400" b="1" dirty="0">
              <a:latin typeface="Calibri" panose="020F0502020204030204" pitchFamily="34" charset="0"/>
            </a:endParaRPr>
          </a:p>
        </p:txBody>
      </p:sp>
      <p:pic>
        <p:nvPicPr>
          <p:cNvPr id="2" name="Picture 1"/>
          <p:cNvPicPr>
            <a:picLocks noChangeAspect="1"/>
          </p:cNvPicPr>
          <p:nvPr/>
        </p:nvPicPr>
        <p:blipFill>
          <a:blip r:embed="rId6"/>
          <a:stretch>
            <a:fillRect/>
          </a:stretch>
        </p:blipFill>
        <p:spPr>
          <a:xfrm>
            <a:off x="6588224" y="2307578"/>
            <a:ext cx="2277336" cy="2045304"/>
          </a:xfrm>
          <a:prstGeom prst="rect">
            <a:avLst/>
          </a:prstGeom>
        </p:spPr>
      </p:pic>
      <p:cxnSp>
        <p:nvCxnSpPr>
          <p:cNvPr id="7" name="Straight Arrow Connector 6"/>
          <p:cNvCxnSpPr>
            <a:endCxn id="50" idx="3"/>
          </p:cNvCxnSpPr>
          <p:nvPr/>
        </p:nvCxnSpPr>
        <p:spPr>
          <a:xfrm flipV="1">
            <a:off x="2699792" y="3962388"/>
            <a:ext cx="3888432" cy="1146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372200" y="3212976"/>
            <a:ext cx="1440160" cy="21385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740727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20.2.4 – </a:t>
            </a:r>
            <a:r>
              <a:rPr lang="en-US" dirty="0" smtClean="0"/>
              <a:t>Use Formulae</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496941099"/>
              </p:ext>
            </p:extLst>
          </p:nvPr>
        </p:nvGraphicFramePr>
        <p:xfrm>
          <a:off x="323528" y="1184136"/>
          <a:ext cx="6264696" cy="5273040"/>
        </p:xfrm>
        <a:graphic>
          <a:graphicData uri="http://schemas.openxmlformats.org/drawingml/2006/table">
            <a:tbl>
              <a:tblPr firstRow="1" bandRow="1">
                <a:tableStyleId>{2D5ABB26-0587-4C30-8999-92F81FD0307C}</a:tableStyleId>
              </a:tblPr>
              <a:tblGrid>
                <a:gridCol w="6264696"/>
              </a:tblGrid>
              <a:tr h="2295545">
                <a:tc>
                  <a:txBody>
                    <a:bodyPr/>
                    <a:lstStyle/>
                    <a:p>
                      <a:pPr marL="285750" indent="-285750">
                        <a:buClr>
                          <a:srgbClr val="00B050"/>
                        </a:buClr>
                        <a:buFont typeface="Arial" panose="020B0604020202020204" pitchFamily="34" charset="0"/>
                        <a:buChar char="•"/>
                      </a:pP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Subtraction</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move the cursor into cell B5. The difference between two numbers is needed in this cell. Enter (using either of the methods described in</a:t>
                      </a:r>
                    </a:p>
                    <a:p>
                      <a:pPr marL="285750" indent="-285750">
                        <a:buClr>
                          <a:srgbClr val="00B050"/>
                        </a:buClr>
                        <a:buFont typeface="Arial" panose="020B0604020202020204" pitchFamily="34" charset="0"/>
                        <a:buChar char="•"/>
                      </a:pP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the addition section above) the formula </a:t>
                      </a:r>
                      <a:r>
                        <a:rPr kumimoji="0" lang="en-US" sz="2000" b="1" i="0" u="none" strike="noStrike" kern="1200" baseline="0" dirty="0" smtClean="0">
                          <a:solidFill>
                            <a:srgbClr val="00B050"/>
                          </a:solidFill>
                          <a:latin typeface="Arial" panose="020B0604020202020204" pitchFamily="34" charset="0"/>
                          <a:ea typeface="+mn-ea"/>
                          <a:cs typeface="Arial" panose="020B0604020202020204" pitchFamily="34" charset="0"/>
                        </a:rPr>
                        <a:t>=B1−B2</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followed by the &lt;Enter&gt; key.</a:t>
                      </a:r>
                    </a:p>
                    <a:p>
                      <a:pPr marL="285750" indent="-285750">
                        <a:buClr>
                          <a:srgbClr val="00B050"/>
                        </a:buClr>
                        <a:buFont typeface="Arial" panose="020B0604020202020204" pitchFamily="34" charset="0"/>
                        <a:buChar char="•"/>
                      </a:pP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Multiplication:</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move the cursor into cell B6. The product of two numbers means to multiply the two numbers together; you need to enter the formula </a:t>
                      </a:r>
                      <a:r>
                        <a:rPr kumimoji="0" lang="en-US" sz="2000" b="1" i="0" u="none" strike="noStrike" kern="1200" baseline="0" dirty="0" smtClean="0">
                          <a:solidFill>
                            <a:srgbClr val="00B050"/>
                          </a:solidFill>
                          <a:latin typeface="Arial" panose="020B0604020202020204" pitchFamily="34" charset="0"/>
                          <a:ea typeface="+mn-ea"/>
                          <a:cs typeface="Arial" panose="020B0604020202020204" pitchFamily="34" charset="0"/>
                        </a:rPr>
                        <a:t>=B1*B2</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followed by the &lt;Enter&gt; key.</a:t>
                      </a:r>
                    </a:p>
                    <a:p>
                      <a:pPr marL="285750" indent="-285750">
                        <a:buClr>
                          <a:srgbClr val="00B050"/>
                        </a:buClr>
                        <a:buFont typeface="Arial" panose="020B0604020202020204" pitchFamily="34" charset="0"/>
                        <a:buChar char="•"/>
                      </a:pP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Division:</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move the cursor into cell B7. This cell needs a calculation to divide the contents of cell B1 by the contents of cell B2 using the formula </a:t>
                      </a:r>
                      <a:r>
                        <a:rPr kumimoji="0" lang="en-US" sz="2000" b="1" i="0" u="none" strike="noStrike" kern="1200" baseline="0" dirty="0" smtClean="0">
                          <a:solidFill>
                            <a:srgbClr val="00B050"/>
                          </a:solidFill>
                          <a:latin typeface="Arial" panose="020B0604020202020204" pitchFamily="34" charset="0"/>
                          <a:ea typeface="+mn-ea"/>
                          <a:cs typeface="Arial" panose="020B0604020202020204" pitchFamily="34" charset="0"/>
                        </a:rPr>
                        <a:t>=B1/B2</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followed by the &lt;Enter&gt; key.</a:t>
                      </a:r>
                    </a:p>
                    <a:p>
                      <a:pPr marL="285750" indent="-285750">
                        <a:buClr>
                          <a:srgbClr val="00B050"/>
                        </a:buClr>
                        <a:buFont typeface="Arial" panose="020B0604020202020204" pitchFamily="34" charset="0"/>
                        <a:buChar char="•"/>
                      </a:pP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Indices:</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Move the cursor into cell B8. This cell needs to calculate the contents of cell B1 to the power of the contents of cell B2 using the formula </a:t>
                      </a:r>
                      <a:r>
                        <a:rPr kumimoji="0" lang="en-US" sz="2000" b="1" i="0" u="none" strike="noStrike" kern="1200" baseline="0" dirty="0" smtClean="0">
                          <a:solidFill>
                            <a:srgbClr val="00B050"/>
                          </a:solidFill>
                          <a:latin typeface="Arial" panose="020B0604020202020204" pitchFamily="34" charset="0"/>
                          <a:ea typeface="+mn-ea"/>
                          <a:cs typeface="Arial" panose="020B0604020202020204" pitchFamily="34" charset="0"/>
                        </a:rPr>
                        <a:t>=B1^B2</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 followed by the &lt;Enter&gt; key.</a:t>
                      </a:r>
                      <a:endParaRPr kumimoji="0" lang="en-US" sz="2000" b="0" i="0" u="none" strike="noStrike" kern="1200" baseline="0" dirty="0" smtClean="0">
                        <a:solidFill>
                          <a:srgbClr val="0070C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338</a:t>
            </a:r>
            <a:endParaRPr lang="en-GB" sz="1400" b="1" dirty="0">
              <a:latin typeface="Calibri" panose="020F0502020204030204" pitchFamily="34" charset="0"/>
            </a:endParaRPr>
          </a:p>
        </p:txBody>
      </p:sp>
      <p:pic>
        <p:nvPicPr>
          <p:cNvPr id="10" name="Picture 9"/>
          <p:cNvPicPr>
            <a:picLocks noChangeAspect="1"/>
          </p:cNvPicPr>
          <p:nvPr/>
        </p:nvPicPr>
        <p:blipFill>
          <a:blip r:embed="rId5"/>
          <a:stretch>
            <a:fillRect/>
          </a:stretch>
        </p:blipFill>
        <p:spPr>
          <a:xfrm>
            <a:off x="6588224" y="2307578"/>
            <a:ext cx="2277336" cy="2045304"/>
          </a:xfrm>
          <a:prstGeom prst="rect">
            <a:avLst/>
          </a:prstGeom>
        </p:spPr>
      </p:pic>
      <p:cxnSp>
        <p:nvCxnSpPr>
          <p:cNvPr id="7" name="Straight Arrow Connector 6"/>
          <p:cNvCxnSpPr/>
          <p:nvPr/>
        </p:nvCxnSpPr>
        <p:spPr>
          <a:xfrm>
            <a:off x="6237512" y="2437189"/>
            <a:ext cx="1646856" cy="8930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436096" y="3573016"/>
            <a:ext cx="2304256" cy="2476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5574093" y="3820656"/>
            <a:ext cx="2310275" cy="10861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6084168" y="4142069"/>
            <a:ext cx="1794181" cy="157704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81663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20.2.4 – </a:t>
            </a:r>
            <a:r>
              <a:rPr lang="en-US" dirty="0" smtClean="0"/>
              <a:t>Use Formulae</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637944195"/>
              </p:ext>
            </p:extLst>
          </p:nvPr>
        </p:nvGraphicFramePr>
        <p:xfrm>
          <a:off x="323528" y="1184136"/>
          <a:ext cx="6264696" cy="5091684"/>
        </p:xfrm>
        <a:graphic>
          <a:graphicData uri="http://schemas.openxmlformats.org/drawingml/2006/table">
            <a:tbl>
              <a:tblPr firstRow="1" bandRow="1">
                <a:tableStyleId>{2D5ABB26-0587-4C30-8999-92F81FD0307C}</a:tableStyleId>
              </a:tblPr>
              <a:tblGrid>
                <a:gridCol w="6264696"/>
              </a:tblGrid>
              <a:tr h="2295545">
                <a:tc>
                  <a:txBody>
                    <a:bodyPr/>
                    <a:lstStyle/>
                    <a:p>
                      <a:pPr marL="285750" indent="-285750">
                        <a:buClr>
                          <a:srgbClr val="00B050"/>
                        </a:buClr>
                        <a:buFont typeface="Arial" panose="020B0604020202020204" pitchFamily="34" charset="0"/>
                        <a:buChar char="•"/>
                      </a:pPr>
                      <a:r>
                        <a:rPr kumimoji="0" lang="en-US" sz="1930" b="1" i="0" u="none" strike="noStrike" kern="1200" baseline="0" dirty="0" smtClean="0">
                          <a:solidFill>
                            <a:srgbClr val="0070C0"/>
                          </a:solidFill>
                          <a:latin typeface="Arial" panose="020B0604020202020204" pitchFamily="34" charset="0"/>
                          <a:ea typeface="+mn-ea"/>
                          <a:cs typeface="Arial" panose="020B0604020202020204" pitchFamily="34" charset="0"/>
                        </a:rPr>
                        <a:t>Advice</a:t>
                      </a:r>
                    </a:p>
                    <a:p>
                      <a:pPr marL="285750" indent="-285750">
                        <a:buClr>
                          <a:srgbClr val="00B050"/>
                        </a:buClr>
                        <a:buFont typeface="Arial" panose="020B0604020202020204" pitchFamily="34" charset="0"/>
                        <a:buChar char="•"/>
                      </a:pPr>
                      <a:r>
                        <a:rPr kumimoji="0" lang="en-US" sz="1930" b="1" i="0" u="none" strike="noStrike" kern="1200" baseline="0" dirty="0" smtClean="0">
                          <a:solidFill>
                            <a:srgbClr val="0070C0"/>
                          </a:solidFill>
                          <a:latin typeface="Arial" panose="020B0604020202020204" pitchFamily="34" charset="0"/>
                          <a:ea typeface="+mn-ea"/>
                          <a:cs typeface="Arial" panose="020B0604020202020204" pitchFamily="34" charset="0"/>
                        </a:rPr>
                        <a:t>The ^ symbol is often found using &lt;Shift&gt; and ‘6’.</a:t>
                      </a:r>
                    </a:p>
                    <a:p>
                      <a:pPr marL="342900" indent="-342900">
                        <a:buClr>
                          <a:srgbClr val="00B050"/>
                        </a:buClr>
                        <a:buFont typeface="Wingdings 3" panose="05040102010807070707" pitchFamily="18" charset="2"/>
                        <a:buChar char=""/>
                      </a:pP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To check that the formulae have worked correctly, compare your original paper-based calculations with the values in the spreadsheet.</a:t>
                      </a:r>
                    </a:p>
                    <a:p>
                      <a:pPr marL="342900" indent="-342900">
                        <a:buClr>
                          <a:srgbClr val="00B050"/>
                        </a:buClr>
                        <a:buFont typeface="Wingdings 3" panose="05040102010807070707" pitchFamily="18" charset="2"/>
                        <a:buChar char=""/>
                      </a:pP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You will notice that the values chosen earlier in this task were carefully selected to make the </a:t>
                      </a:r>
                      <a:r>
                        <a:rPr kumimoji="0" lang="en-US" sz="1930" b="0" i="0" u="none" strike="noStrike" kern="1200" baseline="0" dirty="0" err="1" smtClean="0">
                          <a:solidFill>
                            <a:schemeClr val="tx1"/>
                          </a:solidFill>
                          <a:latin typeface="Arial" panose="020B0604020202020204" pitchFamily="34" charset="0"/>
                          <a:ea typeface="+mn-ea"/>
                          <a:cs typeface="Arial" panose="020B0604020202020204" pitchFamily="34" charset="0"/>
                        </a:rPr>
                        <a:t>maths</a:t>
                      </a: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 easy. The more difficult calculations are likely to be the division and indices. These numbers were selected so that the 4 divided by 2 gives an easy result; 4 to the power of 2 is also reasonably easy (4×4).</a:t>
                      </a:r>
                    </a:p>
                    <a:p>
                      <a:pPr marL="342900" indent="-342900">
                        <a:buClr>
                          <a:srgbClr val="00B050"/>
                        </a:buClr>
                        <a:buFont typeface="Wingdings 3" panose="05040102010807070707" pitchFamily="18" charset="2"/>
                        <a:buChar char=""/>
                      </a:pP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Print the values, making sure that your name is fully visible on the printout. Select the </a:t>
                      </a:r>
                      <a:r>
                        <a:rPr kumimoji="0" lang="en-US" sz="1930" b="1" i="0" u="none" strike="noStrike" kern="1200" baseline="0" dirty="0" smtClean="0">
                          <a:solidFill>
                            <a:srgbClr val="0070C0"/>
                          </a:solidFill>
                          <a:latin typeface="Arial" panose="020B0604020202020204" pitchFamily="34" charset="0"/>
                          <a:ea typeface="+mn-ea"/>
                          <a:cs typeface="Arial" panose="020B0604020202020204" pitchFamily="34" charset="0"/>
                        </a:rPr>
                        <a:t>FORMULAS</a:t>
                      </a: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 tab, then click on the </a:t>
                      </a:r>
                      <a:r>
                        <a:rPr kumimoji="0" lang="en-US" sz="1930" b="1" i="0" u="none" strike="noStrike" kern="1200" baseline="0" dirty="0" smtClean="0">
                          <a:solidFill>
                            <a:srgbClr val="0070C0"/>
                          </a:solidFill>
                          <a:latin typeface="Arial" panose="020B0604020202020204" pitchFamily="34" charset="0"/>
                          <a:ea typeface="+mn-ea"/>
                          <a:cs typeface="Arial" panose="020B0604020202020204" pitchFamily="34" charset="0"/>
                        </a:rPr>
                        <a:t>Show Formulas </a:t>
                      </a: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icon to change the display to show the formulae, which should appear like this.</a:t>
                      </a:r>
                    </a:p>
                    <a:p>
                      <a:pPr marL="342900" indent="-342900">
                        <a:buClr>
                          <a:srgbClr val="00B050"/>
                        </a:buClr>
                        <a:buFont typeface="Wingdings 3" panose="05040102010807070707" pitchFamily="18" charset="2"/>
                        <a:buChar char=""/>
                      </a:pPr>
                      <a:r>
                        <a:rPr kumimoji="0" lang="en-US" sz="1930" b="0" i="0" u="none" strike="noStrike" kern="1200" baseline="0" dirty="0" smtClean="0">
                          <a:solidFill>
                            <a:schemeClr val="tx1"/>
                          </a:solidFill>
                          <a:latin typeface="Arial" panose="020B0604020202020204" pitchFamily="34" charset="0"/>
                          <a:ea typeface="+mn-ea"/>
                          <a:cs typeface="Arial" panose="020B0604020202020204" pitchFamily="34" charset="0"/>
                        </a:rPr>
                        <a:t>Save and print the spreadsheet.</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339</a:t>
            </a:r>
            <a:endParaRPr lang="en-GB" sz="1400" b="1" dirty="0">
              <a:latin typeface="Calibri" panose="020F0502020204030204" pitchFamily="34" charset="0"/>
            </a:endParaRPr>
          </a:p>
        </p:txBody>
      </p:sp>
      <p:pic>
        <p:nvPicPr>
          <p:cNvPr id="2" name="Picture 1"/>
          <p:cNvPicPr>
            <a:picLocks noChangeAspect="1"/>
          </p:cNvPicPr>
          <p:nvPr/>
        </p:nvPicPr>
        <p:blipFill>
          <a:blip r:embed="rId5"/>
          <a:stretch>
            <a:fillRect/>
          </a:stretch>
        </p:blipFill>
        <p:spPr>
          <a:xfrm>
            <a:off x="6588224" y="1774612"/>
            <a:ext cx="2229017" cy="1798404"/>
          </a:xfrm>
          <a:prstGeom prst="rect">
            <a:avLst/>
          </a:prstGeom>
        </p:spPr>
      </p:pic>
      <p:cxnSp>
        <p:nvCxnSpPr>
          <p:cNvPr id="7" name="Straight Arrow Connector 6"/>
          <p:cNvCxnSpPr/>
          <p:nvPr/>
        </p:nvCxnSpPr>
        <p:spPr>
          <a:xfrm>
            <a:off x="6012160" y="2492896"/>
            <a:ext cx="576064" cy="18091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6"/>
          <a:stretch>
            <a:fillRect/>
          </a:stretch>
        </p:blipFill>
        <p:spPr>
          <a:xfrm>
            <a:off x="6588225" y="3786857"/>
            <a:ext cx="2234976" cy="1874391"/>
          </a:xfrm>
          <a:prstGeom prst="rect">
            <a:avLst/>
          </a:prstGeom>
        </p:spPr>
      </p:pic>
      <p:cxnSp>
        <p:nvCxnSpPr>
          <p:cNvPr id="16" name="Straight Arrow Connector 15"/>
          <p:cNvCxnSpPr/>
          <p:nvPr/>
        </p:nvCxnSpPr>
        <p:spPr>
          <a:xfrm>
            <a:off x="6320581" y="5480330"/>
            <a:ext cx="1995835" cy="3690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259425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47918646"/>
              </p:ext>
            </p:extLst>
          </p:nvPr>
        </p:nvGraphicFramePr>
        <p:xfrm>
          <a:off x="323528" y="1184136"/>
          <a:ext cx="6624736" cy="5349240"/>
        </p:xfrm>
        <a:graphic>
          <a:graphicData uri="http://schemas.openxmlformats.org/drawingml/2006/table">
            <a:tbl>
              <a:tblPr firstRow="1" bandRow="1">
                <a:tableStyleId>{2D5ABB26-0587-4C30-8999-92F81FD0307C}</a:tableStyleId>
              </a:tblPr>
              <a:tblGrid>
                <a:gridCol w="6624736"/>
              </a:tblGrid>
              <a:tr h="2295545">
                <a:tc>
                  <a:txBody>
                    <a:bodyPr/>
                    <a:lstStyle/>
                    <a:p>
                      <a:pPr marL="342900" indent="-34290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When an individual cell or an area of a spreadsheet is going to be used a number of times within the formulae of a spreadsheet, it is often a good idea to give it a name. This name should be short and meaningful. In the case of a large spreadsheet, it is easier to remember the name of a cell, for example VAT or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AveMiles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rather than trying to remember the cell reference, for example AC456 or X232. Once a cell or a range of cells has been named, you can use this name in all your formulae.</a:t>
                      </a:r>
                    </a:p>
                    <a:p>
                      <a:pPr marL="0" indent="0">
                        <a:buClr>
                          <a:srgbClr val="00B050"/>
                        </a:buClr>
                        <a:buFont typeface="Wingdings 3" panose="05040102010807070707" pitchFamily="18" charset="2"/>
                        <a:buNone/>
                      </a:pPr>
                      <a:r>
                        <a:rPr kumimoji="0" lang="en-US" sz="1500" b="1" i="0" u="none" strike="noStrike" kern="1200" baseline="0" dirty="0" smtClean="0">
                          <a:solidFill>
                            <a:srgbClr val="FF0000"/>
                          </a:solidFill>
                          <a:latin typeface="Arial" panose="020B0604020202020204" pitchFamily="34" charset="0"/>
                          <a:ea typeface="+mn-ea"/>
                          <a:cs typeface="Arial" panose="020B0604020202020204" pitchFamily="34" charset="0"/>
                        </a:rPr>
                        <a:t>Task 20d</a:t>
                      </a:r>
                    </a:p>
                    <a:p>
                      <a:pPr marL="342900" indent="-342900">
                        <a:buClr>
                          <a:srgbClr val="00B050"/>
                        </a:buClr>
                        <a:buFont typeface="Wingdings 3" panose="05040102010807070707" pitchFamily="18" charset="2"/>
                        <a:buChar char=""/>
                      </a:pPr>
                      <a:r>
                        <a:rPr kumimoji="0" lang="en-US" sz="1500" b="0" i="0" u="none" strike="noStrike" kern="1200" baseline="0" dirty="0" smtClean="0">
                          <a:solidFill>
                            <a:srgbClr val="FF0000"/>
                          </a:solidFill>
                          <a:latin typeface="Arial" panose="020B0604020202020204" pitchFamily="34" charset="0"/>
                          <a:ea typeface="+mn-ea"/>
                          <a:cs typeface="Arial" panose="020B0604020202020204" pitchFamily="34" charset="0"/>
                        </a:rPr>
                        <a:t>Open the file </a:t>
                      </a:r>
                      <a:r>
                        <a:rPr kumimoji="0" lang="en-US" sz="1500" b="0" i="0" u="none" strike="noStrike" kern="1200" baseline="0" dirty="0" smtClean="0">
                          <a:solidFill>
                            <a:srgbClr val="FF0000"/>
                          </a:solidFill>
                          <a:latin typeface="Arial" panose="020B0604020202020204" pitchFamily="34" charset="0"/>
                          <a:ea typeface="+mn-ea"/>
                          <a:cs typeface="Arial" panose="020B0604020202020204" pitchFamily="34" charset="0"/>
                          <a:hlinkClick r:id="rId3" action="ppaction://hlinkfile"/>
                        </a:rPr>
                        <a:t>SALES.CSV</a:t>
                      </a:r>
                      <a:r>
                        <a:rPr kumimoji="0" lang="en-US" sz="1500" b="0" i="0" u="none" strike="noStrike" kern="1200" baseline="0" dirty="0" smtClean="0">
                          <a:solidFill>
                            <a:srgbClr val="FF0000"/>
                          </a:solidFill>
                          <a:latin typeface="Arial" panose="020B0604020202020204" pitchFamily="34" charset="0"/>
                          <a:ea typeface="+mn-ea"/>
                          <a:cs typeface="Arial" panose="020B0604020202020204" pitchFamily="34" charset="0"/>
                        </a:rPr>
                        <a:t>. This spreadsheet will be used to calculate bonus payments to sales staff for a small company.</a:t>
                      </a:r>
                    </a:p>
                    <a:p>
                      <a:pPr marL="342900" indent="-342900">
                        <a:buClr>
                          <a:srgbClr val="00B050"/>
                        </a:buClr>
                        <a:buFont typeface="Wingdings 3" panose="05040102010807070707" pitchFamily="18" charset="2"/>
                        <a:buChar char=""/>
                      </a:pPr>
                      <a:r>
                        <a:rPr kumimoji="0" lang="en-US" sz="1500" b="0" i="0" u="none" strike="noStrike" kern="1200" baseline="0" dirty="0" smtClean="0">
                          <a:solidFill>
                            <a:srgbClr val="FF0000"/>
                          </a:solidFill>
                          <a:latin typeface="Arial" panose="020B0604020202020204" pitchFamily="34" charset="0"/>
                          <a:ea typeface="+mn-ea"/>
                          <a:cs typeface="Arial" panose="020B0604020202020204" pitchFamily="34" charset="0"/>
                        </a:rPr>
                        <a:t>Name cell B1 ‘Unit’. Name cells A5 to C7 ‘Rate’. Name cells B11 to G18 ‘Sold’.</a:t>
                      </a:r>
                    </a:p>
                    <a:p>
                      <a:pPr marL="630238" indent="-280988">
                        <a:buClr>
                          <a:srgbClr val="00B050"/>
                        </a:buClr>
                        <a:buFont typeface="+mj-lt"/>
                        <a:buAutoNum type="arabicPeriod"/>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Open the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hlinkClick r:id="rId3" action="ppaction://hlinkfile"/>
                        </a:rPr>
                        <a:t>file</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and find cell B1. You will name this cell ‘Unit’. Right click on the mouse in this cell to get the drop-down menu. </a:t>
                      </a:r>
                    </a:p>
                    <a:p>
                      <a:pPr marL="630238" indent="-280988">
                        <a:buClr>
                          <a:srgbClr val="00B050"/>
                        </a:buClr>
                        <a:buFont typeface="+mj-lt"/>
                        <a:buAutoNum type="arabicPeriod"/>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Select the option to </a:t>
                      </a:r>
                      <a:r>
                        <a:rPr kumimoji="0" lang="en-US" sz="1500" b="1" i="0" u="none" strike="noStrike" kern="1200" baseline="0" dirty="0" smtClean="0">
                          <a:solidFill>
                            <a:srgbClr val="0070C0"/>
                          </a:solidFill>
                          <a:latin typeface="Arial" panose="020B0604020202020204" pitchFamily="34" charset="0"/>
                          <a:ea typeface="+mn-ea"/>
                          <a:cs typeface="Arial" panose="020B0604020202020204" pitchFamily="34" charset="0"/>
                        </a:rPr>
                        <a:t>Define Name</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which will open the </a:t>
                      </a:r>
                      <a:b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500" b="1" i="0" u="none" strike="noStrike" kern="1200" baseline="0" dirty="0" smtClean="0">
                          <a:solidFill>
                            <a:srgbClr val="0070C0"/>
                          </a:solidFill>
                          <a:latin typeface="Arial" panose="020B0604020202020204" pitchFamily="34" charset="0"/>
                          <a:ea typeface="+mn-ea"/>
                          <a:cs typeface="Arial" panose="020B0604020202020204" pitchFamily="34" charset="0"/>
                        </a:rPr>
                        <a:t>New Name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window.</a:t>
                      </a:r>
                    </a:p>
                    <a:p>
                      <a:pPr marL="630238" indent="-280988">
                        <a:buClr>
                          <a:srgbClr val="00B050"/>
                        </a:buClr>
                        <a:buFont typeface="+mj-lt"/>
                        <a:buAutoNum type="arabicPeriod"/>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 the </a:t>
                      </a:r>
                      <a:r>
                        <a:rPr kumimoji="0" lang="en-US" sz="1500" b="1" i="0" u="none" strike="noStrike" kern="1200" baseline="0" dirty="0" smtClean="0">
                          <a:solidFill>
                            <a:srgbClr val="0070C0"/>
                          </a:solidFill>
                          <a:latin typeface="Arial" panose="020B0604020202020204" pitchFamily="34" charset="0"/>
                          <a:ea typeface="+mn-ea"/>
                          <a:cs typeface="Arial" panose="020B0604020202020204" pitchFamily="34" charset="0"/>
                        </a:rPr>
                        <a:t>Name</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box, </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Excel</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will suggest a name for the range. </a:t>
                      </a:r>
                      <a:b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It uses the layout of your spreadsheet to do this. For the </a:t>
                      </a:r>
                      <a:b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practical examinations, ignore this suggestion (in this case </a:t>
                      </a:r>
                      <a:b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the name that it suggests is too long to be used) and </a:t>
                      </a:r>
                      <a:b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overtype it with the word </a:t>
                      </a:r>
                      <a:r>
                        <a:rPr kumimoji="0" lang="en-US" sz="1500" b="1" i="0" u="none" strike="noStrike" kern="1200" baseline="0" dirty="0" smtClean="0">
                          <a:solidFill>
                            <a:srgbClr val="0070C0"/>
                          </a:solidFill>
                          <a:latin typeface="Arial" panose="020B0604020202020204" pitchFamily="34" charset="0"/>
                          <a:ea typeface="+mn-ea"/>
                          <a:cs typeface="Arial" panose="020B0604020202020204" pitchFamily="34" charset="0"/>
                        </a:rPr>
                        <a:t>Unit</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as instructed in the question.</a:t>
                      </a:r>
                    </a:p>
                    <a:p>
                      <a:pPr marL="630238" indent="-280988">
                        <a:buClr>
                          <a:srgbClr val="00B050"/>
                        </a:buClr>
                        <a:buFont typeface="+mj-lt"/>
                        <a:buAutoNum type="arabicPeriod"/>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Add suitable text in the </a:t>
                      </a:r>
                      <a:r>
                        <a:rPr kumimoji="0" lang="en-US" sz="1500" b="1" i="0" u="none" strike="noStrike" kern="1200" baseline="0" dirty="0" smtClean="0">
                          <a:solidFill>
                            <a:srgbClr val="0070C0"/>
                          </a:solidFill>
                          <a:latin typeface="Arial" panose="020B0604020202020204" pitchFamily="34" charset="0"/>
                          <a:ea typeface="+mn-ea"/>
                          <a:cs typeface="Arial" panose="020B0604020202020204" pitchFamily="34" charset="0"/>
                        </a:rPr>
                        <a:t>Comment</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box so that the window </a:t>
                      </a:r>
                      <a:b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looks like this.</a:t>
                      </a:r>
                    </a:p>
                  </a:txBody>
                  <a:tcPr>
                    <a:noFill/>
                  </a:tcPr>
                </a:tc>
              </a:tr>
            </a:tbl>
          </a:graphicData>
        </a:graphic>
      </p:graphicFrame>
      <p:sp>
        <p:nvSpPr>
          <p:cNvPr id="6" name="Round Same Side Corner Rectangle 5">
            <a:hlinkClick r:id="rId4"/>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5"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339</a:t>
            </a:r>
            <a:endParaRPr lang="en-GB" sz="1400" b="1" dirty="0">
              <a:latin typeface="Calibri" panose="020F0502020204030204" pitchFamily="34" charset="0"/>
            </a:endParaRPr>
          </a:p>
        </p:txBody>
      </p:sp>
      <p:pic>
        <p:nvPicPr>
          <p:cNvPr id="3" name="Picture 2"/>
          <p:cNvPicPr>
            <a:picLocks noChangeAspect="1"/>
          </p:cNvPicPr>
          <p:nvPr/>
        </p:nvPicPr>
        <p:blipFill>
          <a:blip r:embed="rId6"/>
          <a:stretch>
            <a:fillRect/>
          </a:stretch>
        </p:blipFill>
        <p:spPr>
          <a:xfrm>
            <a:off x="6182787" y="4470157"/>
            <a:ext cx="2629873" cy="1983179"/>
          </a:xfrm>
          <a:prstGeom prst="rect">
            <a:avLst/>
          </a:prstGeom>
        </p:spPr>
      </p:pic>
      <p:cxnSp>
        <p:nvCxnSpPr>
          <p:cNvPr id="16" name="Straight Arrow Connector 15"/>
          <p:cNvCxnSpPr/>
          <p:nvPr/>
        </p:nvCxnSpPr>
        <p:spPr>
          <a:xfrm flipV="1">
            <a:off x="5796136" y="4827348"/>
            <a:ext cx="1008112" cy="97791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796136" y="5316306"/>
            <a:ext cx="1008112" cy="48895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629241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798387611"/>
              </p:ext>
            </p:extLst>
          </p:nvPr>
        </p:nvGraphicFramePr>
        <p:xfrm>
          <a:off x="323528" y="1184136"/>
          <a:ext cx="6048672" cy="5303520"/>
        </p:xfrm>
        <a:graphic>
          <a:graphicData uri="http://schemas.openxmlformats.org/drawingml/2006/table">
            <a:tbl>
              <a:tblPr firstRow="1" bandRow="1">
                <a:tableStyleId>{2D5ABB26-0587-4C30-8999-92F81FD0307C}</a:tableStyleId>
              </a:tblPr>
              <a:tblGrid>
                <a:gridCol w="6048672"/>
              </a:tblGrid>
              <a:tr h="2295545">
                <a:tc>
                  <a:txBody>
                    <a:bodyPr/>
                    <a:lstStyle/>
                    <a:p>
                      <a:pPr marL="342900" indent="-342900">
                        <a:buClr>
                          <a:srgbClr val="00B050"/>
                        </a:buClr>
                        <a:buFont typeface="+mj-lt"/>
                        <a:buAutoNum type="arabicPeriod" startAt="5"/>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name the range click 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OK</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a:t>
                      </a:r>
                    </a:p>
                    <a:p>
                      <a:pPr marL="342900" indent="-342900">
                        <a:buClr>
                          <a:srgbClr val="00B050"/>
                        </a:buClr>
                        <a:buFont typeface="+mj-lt"/>
                        <a:buAutoNum type="arabicPeriod" startAt="5"/>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When you move the cursor into cell B1, you will see in the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Name Box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that it is now called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Unit</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a:t>
                      </a:r>
                    </a:p>
                    <a:p>
                      <a:pPr marL="342900" indent="-342900">
                        <a:buClr>
                          <a:srgbClr val="00B050"/>
                        </a:buClr>
                        <a:buFont typeface="+mj-lt"/>
                        <a:buAutoNum type="arabicPeriod" startAt="5"/>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create the named range for the rate, you must highlight the cells between A5 and C7. Do this by clicking on cell A5 and, while holding down the left mouse button, dragging the cursor to cell C7. Click the right mouse button within the highlighted range to get the drop-down menu. Change the contents of the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Name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box to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Rate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Check that the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New Name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window looks like this before clicking on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OK</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The name of the range is only visible in the Name Box when just the cells in the range are highlighted.</a:t>
                      </a:r>
                    </a:p>
                    <a:p>
                      <a:pPr marL="342900" indent="-342900">
                        <a:buClr>
                          <a:srgbClr val="00B050"/>
                        </a:buClr>
                        <a:buFont typeface="+mj-lt"/>
                        <a:buAutoNum type="arabicPeriod" startAt="5"/>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The final named range can be created in a similar way. Highlight cells B11 to G18, then name this range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Sold</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Each of these named cells and ranges will be used in other tasks.</a:t>
                      </a:r>
                    </a:p>
                    <a:p>
                      <a:pPr marL="342900" indent="-342900">
                        <a:buClr>
                          <a:srgbClr val="00B050"/>
                        </a:buClr>
                        <a:buFont typeface="+mj-lt"/>
                        <a:buAutoNum type="arabicPeriod" startAt="5"/>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Save this spreadsheet as Task_20d as an </a:t>
                      </a:r>
                      <a:r>
                        <a:rPr kumimoji="0" lang="en-US" sz="1800" b="0" i="1" u="none" strike="noStrike" kern="1200" baseline="0" dirty="0" smtClean="0">
                          <a:solidFill>
                            <a:schemeClr val="tx1"/>
                          </a:solidFill>
                          <a:latin typeface="Arial" panose="020B0604020202020204" pitchFamily="34" charset="0"/>
                          <a:ea typeface="+mn-ea"/>
                          <a:cs typeface="Arial" panose="020B0604020202020204" pitchFamily="34" charset="0"/>
                        </a:rPr>
                        <a:t>Excel</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workbook, not in csv format.</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339</a:t>
            </a:r>
            <a:endParaRPr lang="en-GB" sz="1400" b="1" dirty="0">
              <a:latin typeface="Calibri" panose="020F0502020204030204" pitchFamily="34" charset="0"/>
            </a:endParaRPr>
          </a:p>
        </p:txBody>
      </p:sp>
      <p:pic>
        <p:nvPicPr>
          <p:cNvPr id="4" name="Picture 3"/>
          <p:cNvPicPr>
            <a:picLocks noChangeAspect="1"/>
          </p:cNvPicPr>
          <p:nvPr/>
        </p:nvPicPr>
        <p:blipFill>
          <a:blip r:embed="rId5"/>
          <a:stretch>
            <a:fillRect/>
          </a:stretch>
        </p:blipFill>
        <p:spPr>
          <a:xfrm>
            <a:off x="6300192" y="1184135"/>
            <a:ext cx="2495956" cy="1854203"/>
          </a:xfrm>
          <a:prstGeom prst="rect">
            <a:avLst/>
          </a:prstGeom>
        </p:spPr>
      </p:pic>
      <p:cxnSp>
        <p:nvCxnSpPr>
          <p:cNvPr id="13" name="Straight Arrow Connector 12"/>
          <p:cNvCxnSpPr/>
          <p:nvPr/>
        </p:nvCxnSpPr>
        <p:spPr>
          <a:xfrm flipV="1">
            <a:off x="5673386" y="2952448"/>
            <a:ext cx="761037" cy="88344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717232" y="2708920"/>
            <a:ext cx="1231032" cy="20104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6"/>
          <a:stretch>
            <a:fillRect/>
          </a:stretch>
        </p:blipFill>
        <p:spPr>
          <a:xfrm>
            <a:off x="6214485" y="4117726"/>
            <a:ext cx="2581663" cy="1903561"/>
          </a:xfrm>
          <a:prstGeom prst="rect">
            <a:avLst/>
          </a:prstGeom>
        </p:spPr>
      </p:pic>
      <p:cxnSp>
        <p:nvCxnSpPr>
          <p:cNvPr id="15" name="Straight Arrow Connector 14"/>
          <p:cNvCxnSpPr/>
          <p:nvPr/>
        </p:nvCxnSpPr>
        <p:spPr>
          <a:xfrm flipV="1">
            <a:off x="6053904" y="4437112"/>
            <a:ext cx="815549" cy="100552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6053904" y="4933880"/>
            <a:ext cx="758263" cy="52850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053904" y="5442633"/>
            <a:ext cx="815549" cy="860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604753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809990564"/>
              </p:ext>
            </p:extLst>
          </p:nvPr>
        </p:nvGraphicFramePr>
        <p:xfrm>
          <a:off x="323527" y="1184136"/>
          <a:ext cx="8496945" cy="5303520"/>
        </p:xfrm>
        <a:graphic>
          <a:graphicData uri="http://schemas.openxmlformats.org/drawingml/2006/table">
            <a:tbl>
              <a:tblPr firstRow="1" bandRow="1">
                <a:tableStyleId>{2D5ABB26-0587-4C30-8999-92F81FD0307C}</a:tableStyleId>
              </a:tblPr>
              <a:tblGrid>
                <a:gridCol w="8496945"/>
              </a:tblGrid>
              <a:tr h="2295545">
                <a:tc>
                  <a:txBody>
                    <a:bodyPr/>
                    <a:lstStyle/>
                    <a:p>
                      <a:pPr marL="284163" indent="-284163">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A formula in Excel starts with an = sign. It could be a simple formula using mathematical operators, such as =B1+B2, a complex formula using nested statements (this will be explained later in this chapter) or a formula including functions. A function has a predefined name such as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SUM</a:t>
                      </a: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or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AVERAGE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to perform a particular calculation. It is an operation built into the spreadsheet. There are many of these functions in </a:t>
                      </a:r>
                      <a:r>
                        <a:rPr kumimoji="0" lang="en-US" sz="1800" b="0" i="1" u="none" strike="noStrike" kern="1200" baseline="0" dirty="0" smtClean="0">
                          <a:solidFill>
                            <a:schemeClr val="tx1"/>
                          </a:solidFill>
                          <a:latin typeface="Arial" panose="020B0604020202020204" pitchFamily="34" charset="0"/>
                          <a:ea typeface="+mn-ea"/>
                          <a:cs typeface="Arial" panose="020B0604020202020204" pitchFamily="34" charset="0"/>
                        </a:rPr>
                        <a:t>Excel</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many of which are beyond the scope of this book, but each has a reserved function name. If a question asks you to choose your own name for a cell or range, you can not use these function names.</a:t>
                      </a:r>
                    </a:p>
                    <a:p>
                      <a:pPr marL="284163" indent="-284163">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This section covers some of the more simple functions available in Excel, but does not describe all of the functions available or all those that may be used in the examinations.</a:t>
                      </a:r>
                    </a:p>
                    <a:p>
                      <a:pPr marL="0" indent="0">
                        <a:buClr>
                          <a:srgbClr val="00B050"/>
                        </a:buClr>
                        <a:buFont typeface="Wingdings 3" panose="05040102010807070707" pitchFamily="18" charset="2"/>
                        <a:buNone/>
                      </a:pP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SUM</a:t>
                      </a:r>
                    </a:p>
                    <a:p>
                      <a:pPr marL="284163" indent="-284163">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The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SUM</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function adds two or more numbers together. In Task 20c, you used the mathematical operator + and the formula </a:t>
                      </a:r>
                      <a:r>
                        <a:rPr kumimoji="0" lang="en-US" sz="1800" b="1" i="0" u="none" strike="noStrike" kern="1200" baseline="0" dirty="0" smtClean="0">
                          <a:solidFill>
                            <a:srgbClr val="00B050"/>
                          </a:solidFill>
                          <a:latin typeface="Arial" panose="020B0604020202020204" pitchFamily="34" charset="0"/>
                          <a:ea typeface="+mn-ea"/>
                          <a:cs typeface="Arial" panose="020B0604020202020204" pitchFamily="34" charset="0"/>
                        </a:rPr>
                        <a:t>=B1+B2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add the contents of two cells together. As there were only two cells to be added, this was the most efficient way of doing this. If there had been more figures to add, particularly if they were grouped together in the spreadsheet, it would have been more efficient to use the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SUM</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function.</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339</a:t>
            </a:r>
            <a:endParaRPr lang="en-GB" sz="1400" b="1" dirty="0">
              <a:latin typeface="Calibri" panose="020F0502020204030204" pitchFamily="34" charset="0"/>
            </a:endParaRPr>
          </a:p>
        </p:txBody>
      </p:sp>
    </p:spTree>
    <p:extLst>
      <p:ext uri="{BB962C8B-B14F-4D97-AF65-F5344CB8AC3E}">
        <p14:creationId xmlns:p14="http://schemas.microsoft.com/office/powerpoint/2010/main" val="383169932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300534153"/>
              </p:ext>
            </p:extLst>
          </p:nvPr>
        </p:nvGraphicFramePr>
        <p:xfrm>
          <a:off x="323527" y="1184136"/>
          <a:ext cx="6480721" cy="2295545"/>
        </p:xfrm>
        <a:graphic>
          <a:graphicData uri="http://schemas.openxmlformats.org/drawingml/2006/table">
            <a:tbl>
              <a:tblPr firstRow="1" bandRow="1">
                <a:tableStyleId>{2D5ABB26-0587-4C30-8999-92F81FD0307C}</a:tableStyleId>
              </a:tblPr>
              <a:tblGrid>
                <a:gridCol w="6480721"/>
              </a:tblGrid>
              <a:tr h="2295545">
                <a:tc>
                  <a:txBody>
                    <a:bodyPr/>
                    <a:lstStyle/>
                    <a:p>
                      <a:pPr marL="0" indent="0">
                        <a:buClr>
                          <a:srgbClr val="00B050"/>
                        </a:buClr>
                        <a:buFont typeface="Wingdings 3" panose="05040102010807070707" pitchFamily="18" charset="2"/>
                        <a:buNone/>
                      </a:pPr>
                      <a:r>
                        <a:rPr kumimoji="0" lang="en-US" sz="1700" b="1" i="0" u="none" strike="noStrike" kern="1200" baseline="0" dirty="0" smtClean="0">
                          <a:solidFill>
                            <a:srgbClr val="FF0000"/>
                          </a:solidFill>
                          <a:latin typeface="Arial" panose="020B0604020202020204" pitchFamily="34" charset="0"/>
                          <a:ea typeface="+mn-ea"/>
                          <a:cs typeface="Arial" panose="020B0604020202020204" pitchFamily="34" charset="0"/>
                        </a:rPr>
                        <a:t>Task 20e</a:t>
                      </a:r>
                    </a:p>
                    <a:p>
                      <a:pPr marL="284163" indent="-284163">
                        <a:buClr>
                          <a:srgbClr val="00B050"/>
                        </a:buClr>
                        <a:buFont typeface="Wingdings 3" panose="05040102010807070707" pitchFamily="18" charset="2"/>
                        <a:buChar char=""/>
                      </a:pP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Copy this spreadsheet model and calculate:</a:t>
                      </a:r>
                    </a:p>
                    <a:p>
                      <a:pPr marL="519113" indent="-236538">
                        <a:buClr>
                          <a:srgbClr val="00B050"/>
                        </a:buClr>
                        <a:buFont typeface="Arial" panose="020B0604020202020204" pitchFamily="34" charset="0"/>
                        <a:buChar char="•"/>
                      </a:pP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the total number of hours worked by all of these five people</a:t>
                      </a:r>
                    </a:p>
                    <a:p>
                      <a:pPr marL="519113" indent="-236538">
                        <a:buClr>
                          <a:srgbClr val="00B050"/>
                        </a:buClr>
                        <a:buFont typeface="Arial" panose="020B0604020202020204" pitchFamily="34" charset="0"/>
                        <a:buChar char="•"/>
                      </a:pP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the average number of hours worked per person</a:t>
                      </a:r>
                    </a:p>
                    <a:p>
                      <a:pPr marL="519113" indent="-236538">
                        <a:buClr>
                          <a:srgbClr val="00B050"/>
                        </a:buClr>
                        <a:buFont typeface="Arial" panose="020B0604020202020204" pitchFamily="34" charset="0"/>
                        <a:buChar char="•"/>
                      </a:pP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the maximum number of hours worked by any of these five people</a:t>
                      </a:r>
                    </a:p>
                    <a:p>
                      <a:pPr marL="519113" indent="-236538">
                        <a:buClr>
                          <a:srgbClr val="00B050"/>
                        </a:buClr>
                        <a:buFont typeface="Arial" panose="020B0604020202020204" pitchFamily="34" charset="0"/>
                        <a:buChar char="•"/>
                      </a:pP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the minimum number of hours worked by any of these five people.</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340</a:t>
            </a:r>
            <a:endParaRPr lang="en-GB" sz="1400" b="1" dirty="0">
              <a:latin typeface="Calibri" panose="020F0502020204030204" pitchFamily="34" charset="0"/>
            </a:endParaRPr>
          </a:p>
        </p:txBody>
      </p:sp>
      <p:pic>
        <p:nvPicPr>
          <p:cNvPr id="3" name="Picture 2"/>
          <p:cNvPicPr>
            <a:picLocks noChangeAspect="1"/>
          </p:cNvPicPr>
          <p:nvPr/>
        </p:nvPicPr>
        <p:blipFill rotWithShape="1">
          <a:blip r:embed="rId5"/>
          <a:srcRect t="22960" r="78225" b="23422"/>
          <a:stretch/>
        </p:blipFill>
        <p:spPr>
          <a:xfrm>
            <a:off x="6948264" y="1184136"/>
            <a:ext cx="1897063" cy="2626325"/>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481031742"/>
              </p:ext>
            </p:extLst>
          </p:nvPr>
        </p:nvGraphicFramePr>
        <p:xfrm>
          <a:off x="323528" y="3396952"/>
          <a:ext cx="6480721" cy="3200400"/>
        </p:xfrm>
        <a:graphic>
          <a:graphicData uri="http://schemas.openxmlformats.org/drawingml/2006/table">
            <a:tbl>
              <a:tblPr firstRow="1" bandRow="1">
                <a:tableStyleId>{2D5ABB26-0587-4C30-8999-92F81FD0307C}</a:tableStyleId>
              </a:tblPr>
              <a:tblGrid>
                <a:gridCol w="6480721"/>
              </a:tblGrid>
              <a:tr h="2295545">
                <a:tc>
                  <a:txBody>
                    <a:bodyPr/>
                    <a:lstStyle/>
                    <a:p>
                      <a:pPr marL="519113" indent="-284163">
                        <a:buClr>
                          <a:srgbClr val="00B050"/>
                        </a:buClr>
                        <a:buFont typeface="+mj-lt"/>
                        <a:buAutoNum type="arabicPeriod"/>
                      </a:pP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Open a </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hlinkClick r:id="rId6" action="ppaction://hlinkfile"/>
                        </a:rPr>
                        <a:t>new sheet </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and copy the labels and values exactly as shown in the table.0</a:t>
                      </a:r>
                    </a:p>
                    <a:p>
                      <a:pPr marL="519113" indent="-284163">
                        <a:buClr>
                          <a:srgbClr val="00B050"/>
                        </a:buClr>
                        <a:buFont typeface="+mj-lt"/>
                        <a:buAutoNum type="arabicPeriod"/>
                      </a:pP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Select the </a:t>
                      </a:r>
                      <a:r>
                        <a:rPr kumimoji="0" lang="en-US" sz="1700" b="1" i="0" u="none" strike="noStrike" kern="1200" baseline="0" dirty="0" smtClean="0">
                          <a:solidFill>
                            <a:srgbClr val="0070C0"/>
                          </a:solidFill>
                          <a:latin typeface="Arial" panose="020B0604020202020204" pitchFamily="34" charset="0"/>
                          <a:ea typeface="+mn-ea"/>
                          <a:cs typeface="Arial" panose="020B0604020202020204" pitchFamily="34" charset="0"/>
                        </a:rPr>
                        <a:t>HOME</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tab and use the          (bold) icon </a:t>
                      </a:r>
                      <a:b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to embolden the cells shown.</a:t>
                      </a:r>
                    </a:p>
                    <a:p>
                      <a:pPr marL="519113" indent="-284163">
                        <a:buClr>
                          <a:srgbClr val="00B050"/>
                        </a:buClr>
                        <a:buFont typeface="+mj-lt"/>
                        <a:buAutoNum type="arabicPeriod"/>
                      </a:pP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To find the total number of hours worked you will </a:t>
                      </a:r>
                      <a:b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need to click the cursor into cell B9 and use </a:t>
                      </a:r>
                      <a:r>
                        <a:rPr kumimoji="0" lang="en-US" sz="1700" b="1" i="0" u="none" strike="noStrike" kern="1200" baseline="0" dirty="0" smtClean="0">
                          <a:solidFill>
                            <a:srgbClr val="FF0000"/>
                          </a:solidFill>
                          <a:latin typeface="Arial" panose="020B0604020202020204" pitchFamily="34" charset="0"/>
                          <a:ea typeface="+mn-ea"/>
                          <a:cs typeface="Arial" panose="020B0604020202020204" pitchFamily="34" charset="0"/>
                        </a:rPr>
                        <a:t>SUM</a:t>
                      </a: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 </a:t>
                      </a:r>
                      <a:b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b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to add up the list of numbers. Enter the formula </a:t>
                      </a:r>
                      <a:r>
                        <a:rPr kumimoji="0" lang="en-US" sz="1700" b="1" i="0" u="none" strike="noStrike" kern="1200" baseline="0" dirty="0" smtClean="0">
                          <a:solidFill>
                            <a:srgbClr val="00B050"/>
                          </a:solidFill>
                          <a:latin typeface="Arial" panose="020B0604020202020204" pitchFamily="34" charset="0"/>
                          <a:ea typeface="+mn-ea"/>
                          <a:cs typeface="Arial" panose="020B0604020202020204" pitchFamily="34" charset="0"/>
                        </a:rPr>
                        <a:t>=SUM(B4:B8)</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This should give the value 80.</a:t>
                      </a:r>
                    </a:p>
                    <a:p>
                      <a:pPr marL="519113" indent="-284163">
                        <a:buClr>
                          <a:srgbClr val="00B050"/>
                        </a:buClr>
                        <a:buFont typeface="+mj-lt"/>
                        <a:buAutoNum type="arabicPeriod"/>
                      </a:pP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An alternative way to use this function without typing it into cell B9 is for you to use </a:t>
                      </a:r>
                      <a:r>
                        <a:rPr kumimoji="0" lang="en-US" sz="1700" b="1" i="0" u="none" strike="noStrike" kern="1200" baseline="0" dirty="0" smtClean="0">
                          <a:solidFill>
                            <a:srgbClr val="FF0000"/>
                          </a:solidFill>
                          <a:latin typeface="Arial" panose="020B0604020202020204" pitchFamily="34" charset="0"/>
                          <a:ea typeface="+mn-ea"/>
                          <a:cs typeface="Arial" panose="020B0604020202020204" pitchFamily="34" charset="0"/>
                        </a:rPr>
                        <a:t>AutoSum</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Move the cursor into cell B9, select the </a:t>
                      </a:r>
                      <a:r>
                        <a:rPr kumimoji="0" lang="en-US" sz="1700" b="1" i="0" u="none" strike="noStrike" kern="1200" baseline="0" dirty="0" smtClean="0">
                          <a:solidFill>
                            <a:srgbClr val="0070C0"/>
                          </a:solidFill>
                          <a:latin typeface="Arial" panose="020B0604020202020204" pitchFamily="34" charset="0"/>
                          <a:ea typeface="+mn-ea"/>
                          <a:cs typeface="Arial" panose="020B0604020202020204" pitchFamily="34" charset="0"/>
                        </a:rPr>
                        <a:t>HOME</a:t>
                      </a:r>
                      <a:r>
                        <a:rPr kumimoji="0" lang="en-US" sz="1700" b="0" i="0" u="none" strike="noStrike" kern="1200" baseline="0" dirty="0" smtClean="0">
                          <a:solidFill>
                            <a:srgbClr val="0070C0"/>
                          </a:solidFill>
                          <a:latin typeface="Arial" panose="020B0604020202020204" pitchFamily="34" charset="0"/>
                          <a:ea typeface="+mn-ea"/>
                          <a:cs typeface="Arial" panose="020B0604020202020204" pitchFamily="34" charset="0"/>
                        </a:rPr>
                        <a:t> </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tab and find the </a:t>
                      </a:r>
                      <a:r>
                        <a:rPr kumimoji="0" lang="en-US" sz="1700" b="1" i="0" u="none" strike="noStrike" kern="1200" baseline="0" dirty="0" smtClean="0">
                          <a:solidFill>
                            <a:srgbClr val="0070C0"/>
                          </a:solidFill>
                          <a:latin typeface="Arial" panose="020B0604020202020204" pitchFamily="34" charset="0"/>
                          <a:ea typeface="+mn-ea"/>
                          <a:cs typeface="Arial" panose="020B0604020202020204" pitchFamily="34" charset="0"/>
                        </a:rPr>
                        <a:t>Editing</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 section. Click on the </a:t>
                      </a:r>
                      <a:r>
                        <a:rPr kumimoji="0" lang="en-US" sz="1700" b="1" i="0" u="none" strike="noStrike" kern="1200" baseline="0" dirty="0" smtClean="0">
                          <a:solidFill>
                            <a:srgbClr val="FF0000"/>
                          </a:solidFill>
                          <a:latin typeface="Arial" panose="020B0604020202020204" pitchFamily="34" charset="0"/>
                          <a:ea typeface="+mn-ea"/>
                          <a:cs typeface="Arial" panose="020B0604020202020204" pitchFamily="34" charset="0"/>
                        </a:rPr>
                        <a:t>AutoSum</a:t>
                      </a:r>
                      <a:r>
                        <a:rPr kumimoji="0" lang="en-US" sz="17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700" b="0" i="0" u="none" strike="noStrike" kern="1200" baseline="0" dirty="0" smtClean="0">
                          <a:solidFill>
                            <a:schemeClr val="tx1"/>
                          </a:solidFill>
                          <a:latin typeface="Arial" panose="020B0604020202020204" pitchFamily="34" charset="0"/>
                          <a:ea typeface="+mn-ea"/>
                          <a:cs typeface="Arial" panose="020B0604020202020204" pitchFamily="34" charset="0"/>
                        </a:rPr>
                        <a:t>icon</a:t>
                      </a:r>
                    </a:p>
                  </a:txBody>
                  <a:tcPr>
                    <a:noFill/>
                  </a:tcPr>
                </a:tc>
              </a:tr>
            </a:tbl>
          </a:graphicData>
        </a:graphic>
      </p:graphicFrame>
      <p:pic>
        <p:nvPicPr>
          <p:cNvPr id="4" name="Picture 3"/>
          <p:cNvPicPr>
            <a:picLocks noChangeAspect="1"/>
          </p:cNvPicPr>
          <p:nvPr/>
        </p:nvPicPr>
        <p:blipFill rotWithShape="1">
          <a:blip r:embed="rId7"/>
          <a:srcRect l="20668" t="10626" r="75458" b="84453"/>
          <a:stretch/>
        </p:blipFill>
        <p:spPr>
          <a:xfrm>
            <a:off x="4211960" y="3910172"/>
            <a:ext cx="504056" cy="360040"/>
          </a:xfrm>
          <a:prstGeom prst="rect">
            <a:avLst/>
          </a:prstGeom>
        </p:spPr>
      </p:pic>
      <p:pic>
        <p:nvPicPr>
          <p:cNvPr id="5" name="Picture 4"/>
          <p:cNvPicPr>
            <a:picLocks noChangeAspect="1"/>
          </p:cNvPicPr>
          <p:nvPr/>
        </p:nvPicPr>
        <p:blipFill rotWithShape="1">
          <a:blip r:embed="rId8"/>
          <a:srcRect l="78778" t="5703" r="6279" b="80515"/>
          <a:stretch/>
        </p:blipFill>
        <p:spPr>
          <a:xfrm>
            <a:off x="5904147" y="4005064"/>
            <a:ext cx="2916326" cy="1512168"/>
          </a:xfrm>
          <a:prstGeom prst="rect">
            <a:avLst/>
          </a:prstGeom>
        </p:spPr>
      </p:pic>
      <p:cxnSp>
        <p:nvCxnSpPr>
          <p:cNvPr id="12" name="Straight Arrow Connector 11"/>
          <p:cNvCxnSpPr/>
          <p:nvPr/>
        </p:nvCxnSpPr>
        <p:spPr>
          <a:xfrm flipV="1">
            <a:off x="6948264" y="4442912"/>
            <a:ext cx="0" cy="20104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131840" y="6453336"/>
            <a:ext cx="3816424" cy="0"/>
          </a:xfrm>
          <a:prstGeom prst="straightConnector1">
            <a:avLst/>
          </a:prstGeom>
          <a:ln w="57150">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88509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dirty="0" smtClean="0"/>
              <a:t>20 – Data analysis</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900837248"/>
              </p:ext>
            </p:extLst>
          </p:nvPr>
        </p:nvGraphicFramePr>
        <p:xfrm>
          <a:off x="6732240" y="1184136"/>
          <a:ext cx="2016224" cy="5301240"/>
        </p:xfrm>
        <a:graphic>
          <a:graphicData uri="http://schemas.openxmlformats.org/drawingml/2006/table">
            <a:tbl>
              <a:tblPr firstRow="1" firstCol="1" lastRow="1" lastCol="1" bandRow="1" bandCol="1">
                <a:tableStyleId>{2D5ABB26-0587-4C30-8999-92F81FD0307C}</a:tableStyleId>
              </a:tblPr>
              <a:tblGrid>
                <a:gridCol w="2016224"/>
              </a:tblGrid>
              <a:tr h="409200">
                <a:tc>
                  <a:txBody>
                    <a:bodyPr/>
                    <a:lstStyle/>
                    <a:p>
                      <a:pPr>
                        <a:spcAft>
                          <a:spcPts val="0"/>
                        </a:spcAft>
                      </a:pPr>
                      <a:endParaRPr lang="en-GB" sz="11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895608">
                <a:tc>
                  <a:txBody>
                    <a:bodyPr/>
                    <a:lstStyle/>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800" baseline="0" dirty="0" smtClean="0">
                          <a:solidFill>
                            <a:schemeClr val="tx1"/>
                          </a:solidFill>
                          <a:effectLst/>
                          <a:latin typeface="Calibri" pitchFamily="34" charset="0"/>
                          <a:ea typeface="Times New Roman"/>
                          <a:cs typeface="Calibri" pitchFamily="34" charset="0"/>
                        </a:rPr>
                        <a:t>How spreadsheets play a major part in a teachers role</a:t>
                      </a:r>
                      <a:endParaRPr lang="en-GB" sz="1800" baseline="0" dirty="0" smtClean="0">
                        <a:solidFill>
                          <a:schemeClr val="tx1"/>
                        </a:solidFill>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800" baseline="0" dirty="0" smtClean="0">
                          <a:solidFill>
                            <a:srgbClr val="FF0000"/>
                          </a:solidFill>
                          <a:effectLst/>
                          <a:latin typeface="Calibri" pitchFamily="34" charset="0"/>
                          <a:ea typeface="Times New Roman"/>
                          <a:cs typeface="Calibri" pitchFamily="34" charset="0"/>
                        </a:rPr>
                        <a:t>How there only seems to be one spreadsheet program.</a:t>
                      </a:r>
                      <a:endParaRPr lang="en-GB" sz="1800" baseline="0" dirty="0" smtClean="0">
                        <a:solidFill>
                          <a:srgbClr val="FF0000"/>
                        </a:solidFill>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800" baseline="0" dirty="0" smtClean="0">
                          <a:solidFill>
                            <a:schemeClr val="tx1"/>
                          </a:solidFill>
                          <a:effectLst/>
                          <a:latin typeface="Calibri" pitchFamily="34" charset="0"/>
                          <a:ea typeface="Times New Roman"/>
                          <a:cs typeface="Calibri" pitchFamily="34" charset="0"/>
                        </a:rPr>
                        <a:t>Before spreadsheets everything was counted on a calculator</a:t>
                      </a:r>
                      <a:endParaRPr lang="en-GB" sz="1800" baseline="0" dirty="0" smtClean="0">
                        <a:solidFill>
                          <a:schemeClr val="tx1"/>
                        </a:solidFill>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800" baseline="0" dirty="0" smtClean="0">
                          <a:solidFill>
                            <a:srgbClr val="FF0000"/>
                          </a:solidFill>
                          <a:effectLst/>
                          <a:latin typeface="Calibri" pitchFamily="34" charset="0"/>
                          <a:ea typeface="Times New Roman"/>
                          <a:cs typeface="Calibri" pitchFamily="34" charset="0"/>
                        </a:rPr>
                        <a:t>How other subjects use spreadsheets for data</a:t>
                      </a:r>
                      <a:endParaRPr lang="en-GB" sz="18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50862" y="1244072"/>
            <a:ext cx="1642101" cy="3333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0" name="Table 49"/>
          <p:cNvGraphicFramePr>
            <a:graphicFrameLocks noGrp="1"/>
          </p:cNvGraphicFramePr>
          <p:nvPr>
            <p:extLst>
              <p:ext uri="{D42A27DB-BD31-4B8C-83A1-F6EECF244321}">
                <p14:modId xmlns:p14="http://schemas.microsoft.com/office/powerpoint/2010/main" val="434906442"/>
              </p:ext>
            </p:extLst>
          </p:nvPr>
        </p:nvGraphicFramePr>
        <p:xfrm>
          <a:off x="323528" y="1184136"/>
          <a:ext cx="6336704" cy="3840480"/>
        </p:xfrm>
        <a:graphic>
          <a:graphicData uri="http://schemas.openxmlformats.org/drawingml/2006/table">
            <a:tbl>
              <a:tblPr firstRow="1" bandRow="1">
                <a:tableStyleId>{2D5ABB26-0587-4C30-8999-92F81FD0307C}</a:tableStyleId>
              </a:tblPr>
              <a:tblGrid>
                <a:gridCol w="6336704"/>
              </a:tblGrid>
              <a:tr h="2295545">
                <a:tc>
                  <a:txBody>
                    <a:bodyPr/>
                    <a:lstStyle/>
                    <a:p>
                      <a:pPr marL="285750" indent="-285750">
                        <a:buClr>
                          <a:srgbClr val="00B050"/>
                        </a:buClr>
                        <a:buFont typeface="Wingdings 3" panose="05040102010807070707" pitchFamily="18" charset="2"/>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In this chapter you will learn how to:</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create the layout for a spreadsheet model</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enter text and numeric data into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use editing functions, such as cut, copy and paste</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enter formulae and simple functions into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replicate formulae and functions in the spreadsheet</a:t>
                      </a:r>
                    </a:p>
                    <a:p>
                      <a:pPr marL="519113" indent="-285750">
                        <a:buClr>
                          <a:srgbClr val="00B050"/>
                        </a:buClr>
                        <a:buFont typeface="Arial" panose="020B0604020202020204" pitchFamily="34" charset="0"/>
                        <a:buChar char="•"/>
                      </a:pPr>
                      <a:r>
                        <a:rPr kumimoji="0" lang="en-GB" sz="1640" b="0" i="0" u="none" strike="noStrike" kern="1200" baseline="0" dirty="0" smtClean="0">
                          <a:solidFill>
                            <a:schemeClr val="tx1"/>
                          </a:solidFill>
                          <a:latin typeface="Arial" panose="020B0604020202020204" pitchFamily="34" charset="0"/>
                          <a:ea typeface="+mn-ea"/>
                          <a:cs typeface="Arial" panose="020B0604020202020204" pitchFamily="34" charset="0"/>
                        </a:rPr>
                        <a:t>test the data model</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select subsets of data within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sort data within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change the display and format of cells within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change the size of rows and columns within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adjust the page orientation</a:t>
                      </a:r>
                    </a:p>
                    <a:p>
                      <a:pPr marL="519113" indent="-285750">
                        <a:buClr>
                          <a:srgbClr val="00B050"/>
                        </a:buClr>
                        <a:buFont typeface="Arial" panose="020B0604020202020204" pitchFamily="34" charset="0"/>
                        <a:buChar char="•"/>
                      </a:pPr>
                      <a:r>
                        <a:rPr kumimoji="0" lang="en-GB" sz="1640" b="0" i="0" u="none" strike="noStrike" kern="1200" baseline="0" dirty="0" smtClean="0">
                          <a:solidFill>
                            <a:schemeClr val="tx1"/>
                          </a:solidFill>
                          <a:latin typeface="Arial" panose="020B0604020202020204" pitchFamily="34" charset="0"/>
                          <a:ea typeface="+mn-ea"/>
                          <a:cs typeface="Arial" panose="020B0604020202020204" pitchFamily="34" charset="0"/>
                        </a:rPr>
                        <a:t>save a spreadsheet</a:t>
                      </a:r>
                    </a:p>
                    <a:p>
                      <a:pPr marL="519113" indent="-285750">
                        <a:buClr>
                          <a:srgbClr val="00B050"/>
                        </a:buClr>
                        <a:buFont typeface="Arial" panose="020B0604020202020204" pitchFamily="34" charset="0"/>
                        <a:buChar char="•"/>
                      </a:pPr>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print a spreadsheet displaying formulae or values.</a:t>
                      </a:r>
                    </a:p>
                    <a:p>
                      <a:r>
                        <a:rPr kumimoji="0" lang="en-US" sz="1640" b="0" i="0" u="none" strike="noStrike" kern="1200" baseline="0" dirty="0" smtClean="0">
                          <a:solidFill>
                            <a:schemeClr val="tx1"/>
                          </a:solidFill>
                          <a:latin typeface="Arial" panose="020B0604020202020204" pitchFamily="34" charset="0"/>
                          <a:ea typeface="+mn-ea"/>
                          <a:cs typeface="Arial" panose="020B0604020202020204" pitchFamily="34" charset="0"/>
                        </a:rPr>
                        <a:t>For this chapter you will need these source files from the CD:</a:t>
                      </a:r>
                    </a:p>
                  </a:txBody>
                  <a:tcPr>
                    <a:noFill/>
                  </a:tcPr>
                </a:tc>
              </a:tr>
            </a:tbl>
          </a:graphicData>
        </a:graphic>
      </p:graphicFrame>
      <p:sp>
        <p:nvSpPr>
          <p:cNvPr id="6" name="Round Same Side Corner Rectangle 5">
            <a:hlinkClick r:id="rId5"/>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2" name="Rectangle 1"/>
          <p:cNvSpPr/>
          <p:nvPr/>
        </p:nvSpPr>
        <p:spPr>
          <a:xfrm>
            <a:off x="332910" y="5027692"/>
            <a:ext cx="6327322" cy="1569660"/>
          </a:xfrm>
          <a:prstGeom prst="rect">
            <a:avLst/>
          </a:prstGeom>
        </p:spPr>
        <p:txBody>
          <a:bodyPr wrap="square" numCol="3">
            <a:spAutoFit/>
          </a:bodyPr>
          <a:lstStyle/>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CLASSLIST.CSV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CLIENT.CSV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CLUBS.CSV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COSTS.CSV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ITEMS.CSV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JOBS.CSV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OPERATORS.CSV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PROJECT.CSV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ROOMS.CSV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SALARY.CSV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SALES.CSV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STAFF.CSV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TASKS.CSV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TEACHERS.CSV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TUCKSHOP.CSV</a:t>
            </a:r>
            <a:endParaRPr lang="en-GB" sz="1600" dirty="0">
              <a:latin typeface="Arial" panose="020B0604020202020204" pitchFamily="34" charset="0"/>
              <a:cs typeface="Arial" panose="020B0604020202020204" pitchFamily="34" charset="0"/>
            </a:endParaRPr>
          </a:p>
          <a:p>
            <a:pPr marL="285750" indent="-285750">
              <a:buClr>
                <a:srgbClr val="00B050"/>
              </a:buClr>
              <a:buFont typeface="Arial" panose="020B0604020202020204" pitchFamily="34" charset="0"/>
              <a:buChar char="•"/>
            </a:pPr>
            <a:r>
              <a:rPr lang="en-GB" sz="1600" dirty="0" smtClean="0">
                <a:latin typeface="Arial" panose="020B0604020202020204" pitchFamily="34" charset="0"/>
                <a:cs typeface="Arial" panose="020B0604020202020204" pitchFamily="34" charset="0"/>
              </a:rPr>
              <a:t>TUTORS.CSV</a:t>
            </a:r>
            <a:endParaRPr lang="en-GB" sz="1600" dirty="0">
              <a:latin typeface="Arial" panose="020B0604020202020204" pitchFamily="34" charset="0"/>
              <a:cs typeface="Arial" panose="020B0604020202020204" pitchFamily="34" charset="0"/>
            </a:endParaRPr>
          </a:p>
        </p:txBody>
      </p:sp>
      <p:sp>
        <p:nvSpPr>
          <p:cNvPr id="9" name="Round Same Side Corner Rectangle 8">
            <a:hlinkClick r:id="rId6"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334</a:t>
            </a:r>
            <a:endParaRPr lang="en-GB" sz="1400" b="1" dirty="0">
              <a:latin typeface="Calibri" panose="020F0502020204030204" pitchFamily="34" charset="0"/>
            </a:endParaRPr>
          </a:p>
        </p:txBody>
      </p:sp>
    </p:spTree>
    <p:extLst>
      <p:ext uri="{BB962C8B-B14F-4D97-AF65-F5344CB8AC3E}">
        <p14:creationId xmlns:p14="http://schemas.microsoft.com/office/powerpoint/2010/main" val="4255486470"/>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340</a:t>
            </a:r>
            <a:endParaRPr lang="en-GB" sz="1400" b="1" dirty="0">
              <a:latin typeface="Calibri" panose="020F050202020403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14981084"/>
              </p:ext>
            </p:extLst>
          </p:nvPr>
        </p:nvGraphicFramePr>
        <p:xfrm>
          <a:off x="323527" y="1196752"/>
          <a:ext cx="6480721" cy="2295545"/>
        </p:xfrm>
        <a:graphic>
          <a:graphicData uri="http://schemas.openxmlformats.org/drawingml/2006/table">
            <a:tbl>
              <a:tblPr firstRow="1" bandRow="1">
                <a:tableStyleId>{2D5ABB26-0587-4C30-8999-92F81FD0307C}</a:tableStyleId>
              </a:tblPr>
              <a:tblGrid>
                <a:gridCol w="6480721"/>
              </a:tblGrid>
              <a:tr h="2295545">
                <a:tc>
                  <a:txBody>
                    <a:bodyPr/>
                    <a:lstStyle/>
                    <a:p>
                      <a:pPr marL="342900" indent="-342900">
                        <a:buClr>
                          <a:srgbClr val="00B050"/>
                        </a:buClr>
                        <a:buFont typeface="+mj-lt"/>
                        <a:buAutoNum type="arabicPeriod" startAt="5"/>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This will place the SUM function into cell B9 and attempt to work out which cells you wish to add up (by looking at the layout of your spreadsheet). It does not always get this range correct, so check carefully. </a:t>
                      </a:r>
                    </a:p>
                    <a:p>
                      <a:pPr marL="284163" indent="-284163">
                        <a:buClr>
                          <a:srgbClr val="00B050"/>
                        </a:buClr>
                        <a:buFont typeface="+mj-lt"/>
                        <a:buAutoNum type="arabicPeriod" startAt="5"/>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If the range is correct (as it is in this case) press the &lt;Enter&gt; key to accept the </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AutoSum</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If it is not correct, you can highlight the cells to be added before pressing the &lt;Enter&gt; key.</a:t>
                      </a:r>
                    </a:p>
                    <a:p>
                      <a:pPr marL="285750" indent="-285750">
                        <a:buClr>
                          <a:srgbClr val="00B050"/>
                        </a:buClr>
                        <a:buFont typeface="Wingdings 3" panose="05040102010807070707" pitchFamily="18" charset="2"/>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There are many ways of using the SUM function, some of which are shown in Table 20.1 below.</a:t>
                      </a:r>
                    </a:p>
                  </a:txBody>
                  <a:tcPr>
                    <a:noFill/>
                  </a:tcPr>
                </a:tc>
              </a:tr>
            </a:tbl>
          </a:graphicData>
        </a:graphic>
      </p:graphicFrame>
      <p:pic>
        <p:nvPicPr>
          <p:cNvPr id="7" name="Picture 6"/>
          <p:cNvPicPr>
            <a:picLocks noChangeAspect="1"/>
          </p:cNvPicPr>
          <p:nvPr/>
        </p:nvPicPr>
        <p:blipFill rotWithShape="1">
          <a:blip r:embed="rId5"/>
          <a:srcRect t="23402" r="76011" b="34250"/>
          <a:stretch/>
        </p:blipFill>
        <p:spPr>
          <a:xfrm>
            <a:off x="6652706" y="1180789"/>
            <a:ext cx="2192621" cy="2176204"/>
          </a:xfrm>
          <a:prstGeom prst="rect">
            <a:avLst/>
          </a:prstGeom>
        </p:spPr>
      </p:pic>
      <p:cxnSp>
        <p:nvCxnSpPr>
          <p:cNvPr id="12" name="Straight Arrow Connector 11"/>
          <p:cNvCxnSpPr/>
          <p:nvPr/>
        </p:nvCxnSpPr>
        <p:spPr>
          <a:xfrm>
            <a:off x="6372200" y="2919144"/>
            <a:ext cx="1584176" cy="2218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extLst>
              <p:ext uri="{D42A27DB-BD31-4B8C-83A1-F6EECF244321}">
                <p14:modId xmlns:p14="http://schemas.microsoft.com/office/powerpoint/2010/main" val="698164433"/>
              </p:ext>
            </p:extLst>
          </p:nvPr>
        </p:nvGraphicFramePr>
        <p:xfrm>
          <a:off x="340209" y="3429000"/>
          <a:ext cx="8505117" cy="2377440"/>
        </p:xfrm>
        <a:graphic>
          <a:graphicData uri="http://schemas.openxmlformats.org/drawingml/2006/table">
            <a:tbl>
              <a:tblPr firstRow="1" bandRow="1">
                <a:tableStyleId>{5C22544A-7EE6-4342-B048-85BDC9FD1C3A}</a:tableStyleId>
              </a:tblPr>
              <a:tblGrid>
                <a:gridCol w="1927535"/>
                <a:gridCol w="2160240"/>
                <a:gridCol w="4417342"/>
              </a:tblGrid>
              <a:tr h="264791">
                <a:tc>
                  <a:txBody>
                    <a:bodyPr/>
                    <a:lstStyle/>
                    <a:p>
                      <a:r>
                        <a:rPr kumimoji="0" lang="en-US" sz="1400" b="1" i="0" u="none" strike="noStrike" kern="1200" baseline="0" dirty="0" smtClean="0">
                          <a:solidFill>
                            <a:schemeClr val="bg1"/>
                          </a:solidFill>
                          <a:latin typeface="Arial" panose="020B0604020202020204" pitchFamily="34" charset="0"/>
                          <a:ea typeface="+mn-ea"/>
                          <a:cs typeface="Arial" panose="020B0604020202020204" pitchFamily="34" charset="0"/>
                        </a:rPr>
                        <a:t>Function</a:t>
                      </a:r>
                      <a:endParaRPr lang="en-GB" sz="1400" dirty="0">
                        <a:solidFill>
                          <a:schemeClr val="bg1"/>
                        </a:solidFill>
                        <a:latin typeface="Arial" panose="020B0604020202020204" pitchFamily="34" charset="0"/>
                        <a:cs typeface="Arial" panose="020B0604020202020204" pitchFamily="34" charset="0"/>
                      </a:endParaRPr>
                    </a:p>
                  </a:txBody>
                  <a:tcPr/>
                </a:tc>
                <a:tc>
                  <a:txBody>
                    <a:bodyPr/>
                    <a:lstStyle/>
                    <a:p>
                      <a:r>
                        <a:rPr kumimoji="0" lang="en-US" sz="1400" b="1" i="0" u="none" strike="noStrike" kern="1200" baseline="0" dirty="0" smtClean="0">
                          <a:solidFill>
                            <a:schemeClr val="bg1"/>
                          </a:solidFill>
                          <a:latin typeface="Arial" panose="020B0604020202020204" pitchFamily="34" charset="0"/>
                          <a:ea typeface="+mn-ea"/>
                          <a:cs typeface="Arial" panose="020B0604020202020204" pitchFamily="34" charset="0"/>
                        </a:rPr>
                        <a:t>Equivalent formula </a:t>
                      </a:r>
                      <a:endParaRPr lang="en-GB" sz="1400" dirty="0">
                        <a:solidFill>
                          <a:schemeClr val="bg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baseline="0" dirty="0" smtClean="0">
                          <a:solidFill>
                            <a:schemeClr val="bg1"/>
                          </a:solidFill>
                          <a:latin typeface="Arial" panose="020B0604020202020204" pitchFamily="34" charset="0"/>
                          <a:ea typeface="+mn-ea"/>
                          <a:cs typeface="Arial" panose="020B0604020202020204" pitchFamily="34" charset="0"/>
                        </a:rPr>
                        <a:t>What it does</a:t>
                      </a:r>
                    </a:p>
                  </a:txBody>
                  <a:tcPr/>
                </a:tc>
              </a:tr>
              <a:tr h="413509">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=SUM(B4:B8)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=B4+B5+B6+B7+B8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Adds up the contents of all the cells in the range B4 to B8</a:t>
                      </a:r>
                    </a:p>
                  </a:txBody>
                  <a:tcPr/>
                </a:tc>
              </a:tr>
              <a:tr h="264791">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=SUM(D3,D8,D12)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=D3+D8+D12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Adds up the contents of cells D3, D8 and D12</a:t>
                      </a:r>
                    </a:p>
                  </a:txBody>
                  <a:tcPr/>
                </a:tc>
              </a:tr>
              <a:tr h="413509">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=SUM(D5:D8,F2)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=D5+D6+D7+D8+F2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Adds up the contents of the cells in the range D5 to D8 and the contents of cell F2</a:t>
                      </a:r>
                    </a:p>
                  </a:txBody>
                  <a:tcPr/>
                </a:tc>
              </a:tr>
              <a:tr h="587618">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=SUM(</a:t>
                      </a:r>
                      <a:r>
                        <a:rPr kumimoji="0" lang="en-US" sz="1400" b="0" i="0" u="none" strike="noStrike" kern="1200" baseline="0" dirty="0" err="1" smtClean="0">
                          <a:solidFill>
                            <a:schemeClr val="tx1"/>
                          </a:solidFill>
                          <a:latin typeface="Arial" panose="020B0604020202020204" pitchFamily="34" charset="0"/>
                          <a:ea typeface="+mn-ea"/>
                          <a:cs typeface="Arial" panose="020B0604020202020204" pitchFamily="34" charset="0"/>
                        </a:rPr>
                        <a:t>MyRange</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None</a:t>
                      </a:r>
                      <a:endParaRPr lang="en-GB"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Adds up the contents of all the cells within a named range called </a:t>
                      </a:r>
                      <a:r>
                        <a:rPr kumimoji="0" lang="en-US" sz="1400" b="0" i="0" u="none" strike="noStrike" kern="1200" baseline="0" dirty="0" err="1" smtClean="0">
                          <a:solidFill>
                            <a:schemeClr val="tx1"/>
                          </a:solidFill>
                          <a:latin typeface="Arial" panose="020B0604020202020204" pitchFamily="34" charset="0"/>
                          <a:ea typeface="+mn-ea"/>
                          <a:cs typeface="Arial" panose="020B0604020202020204" pitchFamily="34" charset="0"/>
                        </a:rPr>
                        <a:t>MyRange</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can be used with any named range</a:t>
                      </a:r>
                      <a:endParaRPr lang="en-GB" sz="140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4" name="Rectangle 13"/>
          <p:cNvSpPr/>
          <p:nvPr/>
        </p:nvSpPr>
        <p:spPr>
          <a:xfrm>
            <a:off x="340208" y="5838363"/>
            <a:ext cx="8505117" cy="82176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80" dirty="0">
                <a:latin typeface="Arial" panose="020B0604020202020204" pitchFamily="34" charset="0"/>
                <a:cs typeface="Arial" panose="020B0604020202020204" pitchFamily="34" charset="0"/>
              </a:rPr>
              <a:t>As you can see, the range of cells selected within these functions can </a:t>
            </a:r>
            <a:r>
              <a:rPr lang="en-US" sz="1580" dirty="0" smtClean="0">
                <a:latin typeface="Arial" panose="020B0604020202020204" pitchFamily="34" charset="0"/>
                <a:cs typeface="Arial" panose="020B0604020202020204" pitchFamily="34" charset="0"/>
              </a:rPr>
              <a:t>include a </a:t>
            </a:r>
            <a:r>
              <a:rPr lang="en-US" sz="1580" dirty="0">
                <a:latin typeface="Arial" panose="020B0604020202020204" pitchFamily="34" charset="0"/>
                <a:cs typeface="Arial" panose="020B0604020202020204" pitchFamily="34" charset="0"/>
              </a:rPr>
              <a:t>number of individual cells, ranges of cells, named ranges, named cells or </a:t>
            </a:r>
            <a:r>
              <a:rPr lang="en-US" sz="1580" dirty="0" smtClean="0">
                <a:latin typeface="Arial" panose="020B0604020202020204" pitchFamily="34" charset="0"/>
                <a:cs typeface="Arial" panose="020B0604020202020204" pitchFamily="34" charset="0"/>
              </a:rPr>
              <a:t>a combination </a:t>
            </a:r>
            <a:r>
              <a:rPr lang="en-US" sz="1580" dirty="0">
                <a:latin typeface="Arial" panose="020B0604020202020204" pitchFamily="34" charset="0"/>
                <a:cs typeface="Arial" panose="020B0604020202020204" pitchFamily="34" charset="0"/>
              </a:rPr>
              <a:t>of these. The AVERAGE, MAX (maximum), MIN (minimum</a:t>
            </a:r>
            <a:r>
              <a:rPr lang="en-US" sz="1580" dirty="0" smtClean="0">
                <a:latin typeface="Arial" panose="020B0604020202020204" pitchFamily="34" charset="0"/>
                <a:cs typeface="Arial" panose="020B0604020202020204" pitchFamily="34" charset="0"/>
              </a:rPr>
              <a:t>), and </a:t>
            </a:r>
            <a:r>
              <a:rPr lang="en-US" sz="1580" dirty="0">
                <a:latin typeface="Arial" panose="020B0604020202020204" pitchFamily="34" charset="0"/>
                <a:cs typeface="Arial" panose="020B0604020202020204" pitchFamily="34" charset="0"/>
              </a:rPr>
              <a:t>COUNT functions also work like this.</a:t>
            </a:r>
            <a:endParaRPr lang="en-GB" sz="158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4895293"/>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341</a:t>
            </a:r>
            <a:endParaRPr lang="en-GB" sz="1400" b="1" dirty="0">
              <a:latin typeface="Calibri" panose="020F050202020403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064590470"/>
              </p:ext>
            </p:extLst>
          </p:nvPr>
        </p:nvGraphicFramePr>
        <p:xfrm>
          <a:off x="323527" y="1196753"/>
          <a:ext cx="8521798" cy="1706880"/>
        </p:xfrm>
        <a:graphic>
          <a:graphicData uri="http://schemas.openxmlformats.org/drawingml/2006/table">
            <a:tbl>
              <a:tblPr firstRow="1" bandRow="1">
                <a:tableStyleId>{2D5ABB26-0587-4C30-8999-92F81FD0307C}</a:tableStyleId>
              </a:tblPr>
              <a:tblGrid>
                <a:gridCol w="8521798"/>
              </a:tblGrid>
              <a:tr h="1224135">
                <a:tc>
                  <a:txBody>
                    <a:bodyPr/>
                    <a:lstStyle/>
                    <a:p>
                      <a:pPr marL="342900" indent="-342900">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find the average (mean) number of hours worked, click the cursor into cell B10 and use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AVERAGE</a:t>
                      </a: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calculate the mean (average) of a list of numbers. Enter the formula </a:t>
                      </a:r>
                      <a:r>
                        <a:rPr kumimoji="0" lang="en-US" sz="1800" b="1" i="0" u="none" strike="noStrike" kern="1200" baseline="0" dirty="0" smtClean="0">
                          <a:solidFill>
                            <a:srgbClr val="00B050"/>
                          </a:solidFill>
                          <a:latin typeface="Arial" panose="020B0604020202020204" pitchFamily="34" charset="0"/>
                          <a:ea typeface="+mn-ea"/>
                          <a:cs typeface="Arial" panose="020B0604020202020204" pitchFamily="34" charset="0"/>
                        </a:rPr>
                        <a:t>=AVERAGE(B4:B8).</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This should give the value 16. There are many ways of using the AVERAGE function, some of which are shown in Table 20.2.</a:t>
                      </a:r>
                    </a:p>
                    <a:p>
                      <a:pPr marL="342900" indent="-342900">
                        <a:buClr>
                          <a:srgbClr val="00B050"/>
                        </a:buClr>
                        <a:buFont typeface="Wingdings 3" panose="05040102010807070707" pitchFamily="18" charset="2"/>
                        <a:buChar char=""/>
                      </a:pP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Table 20.2 </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Ways of using the AVERAGE function</a:t>
                      </a:r>
                    </a:p>
                  </a:txBody>
                  <a:tcP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323058180"/>
              </p:ext>
            </p:extLst>
          </p:nvPr>
        </p:nvGraphicFramePr>
        <p:xfrm>
          <a:off x="340209" y="2924944"/>
          <a:ext cx="8505117" cy="2514600"/>
        </p:xfrm>
        <a:graphic>
          <a:graphicData uri="http://schemas.openxmlformats.org/drawingml/2006/table">
            <a:tbl>
              <a:tblPr firstRow="1" bandRow="1">
                <a:tableStyleId>{5C22544A-7EE6-4342-B048-85BDC9FD1C3A}</a:tableStyleId>
              </a:tblPr>
              <a:tblGrid>
                <a:gridCol w="2215567"/>
                <a:gridCol w="2160240"/>
                <a:gridCol w="4129310"/>
              </a:tblGrid>
              <a:tr h="282703">
                <a:tc>
                  <a:txBody>
                    <a:bodyPr/>
                    <a:lstStyle/>
                    <a:p>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Function</a:t>
                      </a:r>
                      <a:endParaRPr lang="en-GB" sz="1500" dirty="0">
                        <a:solidFill>
                          <a:schemeClr val="bg1"/>
                        </a:solidFill>
                        <a:latin typeface="Arial" panose="020B0604020202020204" pitchFamily="34" charset="0"/>
                        <a:cs typeface="Arial" panose="020B0604020202020204" pitchFamily="34" charset="0"/>
                      </a:endParaRPr>
                    </a:p>
                  </a:txBody>
                  <a:tcPr/>
                </a:tc>
                <a:tc>
                  <a:txBody>
                    <a:bodyPr/>
                    <a:lstStyle/>
                    <a:p>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Equivalent formula </a:t>
                      </a:r>
                      <a:endParaRPr lang="en-GB" sz="1500" dirty="0">
                        <a:solidFill>
                          <a:schemeClr val="bg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What it does</a:t>
                      </a:r>
                    </a:p>
                  </a:txBody>
                  <a:tcPr/>
                </a:tc>
              </a:tr>
              <a:tr h="480595">
                <a:tc>
                  <a:txBody>
                    <a:bodyPr/>
                    <a:lstStyle/>
                    <a:p>
                      <a:r>
                        <a:rPr lang="en-US" sz="1500" dirty="0" smtClean="0">
                          <a:solidFill>
                            <a:schemeClr val="tx1"/>
                          </a:solidFill>
                          <a:latin typeface="Arial" panose="020B0604020202020204" pitchFamily="34" charset="0"/>
                          <a:cs typeface="Arial" panose="020B0604020202020204" pitchFamily="34" charset="0"/>
                        </a:rPr>
                        <a:t>=AVERAGE(B4:B8)</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r>
                        <a:rPr lang="en-US" sz="1500" dirty="0" smtClean="0">
                          <a:solidFill>
                            <a:schemeClr val="tx1"/>
                          </a:solidFill>
                          <a:latin typeface="Arial" panose="020B0604020202020204" pitchFamily="34" charset="0"/>
                          <a:cs typeface="Arial" panose="020B0604020202020204" pitchFamily="34" charset="0"/>
                        </a:rPr>
                        <a:t>=(B4+B5+B6+B7+B8)/5 </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Calculates the mean of the cells in the range B4 to B8</a:t>
                      </a:r>
                    </a:p>
                  </a:txBody>
                  <a:tcPr/>
                </a:tc>
              </a:tr>
              <a:tr h="282703">
                <a:tc>
                  <a:txBody>
                    <a:bodyPr/>
                    <a:lstStyle/>
                    <a:p>
                      <a:r>
                        <a:rPr lang="en-US" sz="1500" dirty="0" smtClean="0">
                          <a:solidFill>
                            <a:schemeClr val="tx1"/>
                          </a:solidFill>
                          <a:latin typeface="Arial" panose="020B0604020202020204" pitchFamily="34" charset="0"/>
                          <a:cs typeface="Arial" panose="020B0604020202020204" pitchFamily="34" charset="0"/>
                        </a:rPr>
                        <a:t>=AVERAGE(D3,D8,D12) </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=(D3+D8+D12)/3</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Calculates the mean of the cells D3, D8 and D12</a:t>
                      </a:r>
                    </a:p>
                  </a:txBody>
                  <a:tcPr/>
                </a:tc>
              </a:tr>
              <a:tr h="385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=(D5+D6+D7+D8+F2)/5 </a:t>
                      </a:r>
                      <a:endParaRPr lang="en-GB" sz="1500" dirty="0" smtClean="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=AVERAGE(D5:D8,F2) </a:t>
                      </a:r>
                      <a:endParaRPr lang="en-GB" sz="1500" dirty="0" smtClean="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Calculates the mean of the cells in the range D5 to D8 and cell F2</a:t>
                      </a:r>
                    </a:p>
                  </a:txBody>
                  <a:tcPr/>
                </a:tc>
              </a:tr>
              <a:tr h="4891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=AVERAGE(</a:t>
                      </a:r>
                      <a:r>
                        <a:rPr lang="en-US" sz="1500" dirty="0" err="1" smtClean="0">
                          <a:solidFill>
                            <a:schemeClr val="tx1"/>
                          </a:solidFill>
                          <a:latin typeface="Arial" panose="020B0604020202020204" pitchFamily="34" charset="0"/>
                          <a:cs typeface="Arial" panose="020B0604020202020204" pitchFamily="34" charset="0"/>
                        </a:rPr>
                        <a:t>MyRange</a:t>
                      </a:r>
                      <a:r>
                        <a:rPr lang="en-US" sz="1500" dirty="0" smtClean="0">
                          <a:solidFill>
                            <a:schemeClr val="tx1"/>
                          </a:solidFill>
                          <a:latin typeface="Arial" panose="020B0604020202020204" pitchFamily="34" charset="0"/>
                          <a:cs typeface="Arial" panose="020B0604020202020204" pitchFamily="34" charset="0"/>
                        </a:rPr>
                        <a:t>)</a:t>
                      </a:r>
                      <a:endParaRPr lang="en-GB" sz="1500" dirty="0" smtClean="0">
                        <a:solidFill>
                          <a:schemeClr val="tx1"/>
                        </a:solidFill>
                        <a:latin typeface="Arial" panose="020B0604020202020204" pitchFamily="34" charset="0"/>
                        <a:cs typeface="Arial" panose="020B0604020202020204" pitchFamily="34" charset="0"/>
                      </a:endParaRPr>
                    </a:p>
                  </a:txBody>
                  <a:tcPr/>
                </a:tc>
                <a:tc>
                  <a:txBody>
                    <a:bodyPr/>
                    <a:lstStyle/>
                    <a:p>
                      <a:r>
                        <a:rPr lang="en-US" sz="1500" dirty="0" smtClean="0">
                          <a:solidFill>
                            <a:schemeClr val="tx1"/>
                          </a:solidFill>
                          <a:latin typeface="Arial" panose="020B0604020202020204" pitchFamily="34" charset="0"/>
                          <a:cs typeface="Arial" panose="020B0604020202020204" pitchFamily="34" charset="0"/>
                        </a:rPr>
                        <a:t>None</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Calculates the mean of the cells in a named range called </a:t>
                      </a:r>
                      <a:r>
                        <a:rPr lang="en-US" sz="1500" dirty="0" err="1" smtClean="0">
                          <a:solidFill>
                            <a:schemeClr val="tx1"/>
                          </a:solidFill>
                          <a:latin typeface="Arial" panose="020B0604020202020204" pitchFamily="34" charset="0"/>
                          <a:cs typeface="Arial" panose="020B0604020202020204" pitchFamily="34" charset="0"/>
                        </a:rPr>
                        <a:t>MyRange</a:t>
                      </a:r>
                      <a:endParaRPr lang="en-GB" sz="150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4" name="Rectangle 13"/>
          <p:cNvSpPr/>
          <p:nvPr/>
        </p:nvSpPr>
        <p:spPr>
          <a:xfrm>
            <a:off x="323527" y="5373216"/>
            <a:ext cx="8505117" cy="1200329"/>
          </a:xfrm>
          <a:prstGeom prst="rect">
            <a:avLst/>
          </a:prstGeom>
        </p:spPr>
        <p:txBody>
          <a:bodyPr wrap="square">
            <a:spAutoFit/>
          </a:bodyPr>
          <a:lstStyle/>
          <a:p>
            <a:pPr>
              <a:buClr>
                <a:srgbClr val="00B050"/>
              </a:buClr>
            </a:pPr>
            <a:r>
              <a:rPr lang="en-US" b="1" dirty="0">
                <a:latin typeface="Arial" panose="020B0604020202020204" pitchFamily="34" charset="0"/>
                <a:cs typeface="Arial" panose="020B0604020202020204" pitchFamily="34" charset="0"/>
              </a:rPr>
              <a:t>MAX</a:t>
            </a:r>
          </a:p>
          <a:p>
            <a:pPr marL="285750" indent="-285750">
              <a:buClr>
                <a:srgbClr val="00B050"/>
              </a:buClr>
              <a:buFont typeface="Wingdings 3" panose="05040102010807070707" pitchFamily="18" charset="2"/>
              <a:buChar char=""/>
            </a:pPr>
            <a:r>
              <a:rPr lang="en-US" dirty="0">
                <a:latin typeface="Arial" panose="020B0604020202020204" pitchFamily="34" charset="0"/>
                <a:cs typeface="Arial" panose="020B0604020202020204" pitchFamily="34" charset="0"/>
              </a:rPr>
              <a:t>To </a:t>
            </a:r>
            <a:r>
              <a:rPr lang="en-US" dirty="0" smtClean="0">
                <a:latin typeface="Arial" panose="020B0604020202020204" pitchFamily="34" charset="0"/>
                <a:cs typeface="Arial" panose="020B0604020202020204" pitchFamily="34" charset="0"/>
              </a:rPr>
              <a:t>find </a:t>
            </a:r>
            <a:r>
              <a:rPr lang="en-US" dirty="0">
                <a:latin typeface="Arial" panose="020B0604020202020204" pitchFamily="34" charset="0"/>
                <a:cs typeface="Arial" panose="020B0604020202020204" pitchFamily="34" charset="0"/>
              </a:rPr>
              <a:t>the person who worked the most hours, click the cursor into </a:t>
            </a:r>
            <a:r>
              <a:rPr lang="en-US" dirty="0" smtClean="0">
                <a:latin typeface="Arial" panose="020B0604020202020204" pitchFamily="34" charset="0"/>
                <a:cs typeface="Arial" panose="020B0604020202020204" pitchFamily="34" charset="0"/>
              </a:rPr>
              <a:t>cell B11 </a:t>
            </a:r>
            <a:r>
              <a:rPr lang="en-US" dirty="0">
                <a:latin typeface="Arial" panose="020B0604020202020204" pitchFamily="34" charset="0"/>
                <a:cs typeface="Arial" panose="020B0604020202020204" pitchFamily="34" charset="0"/>
              </a:rPr>
              <a:t>and use </a:t>
            </a:r>
            <a:r>
              <a:rPr lang="en-US" b="1" dirty="0">
                <a:solidFill>
                  <a:srgbClr val="FF0000"/>
                </a:solidFill>
                <a:latin typeface="Arial" panose="020B0604020202020204" pitchFamily="34" charset="0"/>
                <a:cs typeface="Arial" panose="020B0604020202020204" pitchFamily="34" charset="0"/>
              </a:rPr>
              <a:t>MAX</a:t>
            </a:r>
            <a:r>
              <a:rPr lang="en-US" dirty="0">
                <a:solidFill>
                  <a:srgbClr val="FF0000"/>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to select the largest (maximum) </a:t>
            </a:r>
            <a:r>
              <a:rPr lang="en-US" dirty="0" smtClean="0">
                <a:latin typeface="Arial" panose="020B0604020202020204" pitchFamily="34" charset="0"/>
                <a:cs typeface="Arial" panose="020B0604020202020204" pitchFamily="34" charset="0"/>
              </a:rPr>
              <a:t>figure </a:t>
            </a:r>
            <a:r>
              <a:rPr lang="en-US" dirty="0">
                <a:latin typeface="Arial" panose="020B0604020202020204" pitchFamily="34" charset="0"/>
                <a:cs typeface="Arial" panose="020B0604020202020204" pitchFamily="34" charset="0"/>
              </a:rPr>
              <a:t>within the list </a:t>
            </a:r>
            <a:r>
              <a:rPr lang="en-US" dirty="0" smtClean="0">
                <a:latin typeface="Arial" panose="020B0604020202020204" pitchFamily="34" charset="0"/>
                <a:cs typeface="Arial" panose="020B0604020202020204" pitchFamily="34" charset="0"/>
              </a:rPr>
              <a:t>of numbers</a:t>
            </a:r>
            <a:r>
              <a:rPr lang="en-US" dirty="0">
                <a:latin typeface="Arial" panose="020B0604020202020204" pitchFamily="34" charset="0"/>
                <a:cs typeface="Arial" panose="020B0604020202020204" pitchFamily="34" charset="0"/>
              </a:rPr>
              <a:t>. Enter the formula </a:t>
            </a:r>
            <a:r>
              <a:rPr lang="en-US" b="1" dirty="0">
                <a:solidFill>
                  <a:srgbClr val="00B050"/>
                </a:solidFill>
                <a:latin typeface="Arial" panose="020B0604020202020204" pitchFamily="34" charset="0"/>
                <a:cs typeface="Arial" panose="020B0604020202020204" pitchFamily="34" charset="0"/>
              </a:rPr>
              <a:t>=MAX(B4:B8). </a:t>
            </a:r>
            <a:r>
              <a:rPr lang="en-US" dirty="0">
                <a:latin typeface="Arial" panose="020B0604020202020204" pitchFamily="34" charset="0"/>
                <a:cs typeface="Arial" panose="020B0604020202020204" pitchFamily="34" charset="0"/>
              </a:rPr>
              <a:t>This should give the value 26.</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409267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342</a:t>
            </a:r>
            <a:endParaRPr lang="en-GB" sz="1400" b="1" dirty="0">
              <a:latin typeface="Calibri" panose="020F050202020403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862283709"/>
              </p:ext>
            </p:extLst>
          </p:nvPr>
        </p:nvGraphicFramePr>
        <p:xfrm>
          <a:off x="323527" y="1196753"/>
          <a:ext cx="6552729" cy="2834640"/>
        </p:xfrm>
        <a:graphic>
          <a:graphicData uri="http://schemas.openxmlformats.org/drawingml/2006/table">
            <a:tbl>
              <a:tblPr firstRow="1" bandRow="1">
                <a:tableStyleId>{2D5ABB26-0587-4C30-8999-92F81FD0307C}</a:tableStyleId>
              </a:tblPr>
              <a:tblGrid>
                <a:gridCol w="6552729"/>
              </a:tblGrid>
              <a:tr h="1224135">
                <a:tc>
                  <a:txBody>
                    <a:bodyPr/>
                    <a:lstStyle/>
                    <a:p>
                      <a:pPr marL="0" indent="0">
                        <a:buClr>
                          <a:srgbClr val="00B050"/>
                        </a:buClr>
                        <a:buFont typeface="Wingdings 3" panose="05040102010807070707" pitchFamily="18" charset="2"/>
                        <a:buNone/>
                      </a:pPr>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MIN</a:t>
                      </a:r>
                    </a:p>
                    <a:p>
                      <a:pPr marL="342900" indent="-342900">
                        <a:buClr>
                          <a:srgbClr val="00B050"/>
                        </a:buClr>
                        <a:buFont typeface="Wingdings 3" panose="05040102010807070707" pitchFamily="18" charset="2"/>
                        <a:buChar char=""/>
                      </a:pP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To find the person who worked the least number of hours, click the cursor into cell B12 and use </a:t>
                      </a:r>
                      <a:r>
                        <a:rPr kumimoji="0" lang="en-US" sz="2000" b="1" i="0" u="none" strike="noStrike" kern="1200" baseline="0" dirty="0" smtClean="0">
                          <a:solidFill>
                            <a:srgbClr val="FF0000"/>
                          </a:solidFill>
                          <a:latin typeface="Arial" panose="020B0604020202020204" pitchFamily="34" charset="0"/>
                          <a:ea typeface="+mn-ea"/>
                          <a:cs typeface="Arial" panose="020B0604020202020204" pitchFamily="34" charset="0"/>
                        </a:rPr>
                        <a:t>MIN</a:t>
                      </a:r>
                      <a:r>
                        <a:rPr kumimoji="0" lang="en-US" sz="20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to select the smallest (minimum) figure from the list. Enter the formula </a:t>
                      </a:r>
                      <a:r>
                        <a:rPr kumimoji="0" lang="en-US" sz="2000" b="1" i="0" u="none" strike="noStrike" kern="1200" baseline="0" dirty="0" smtClean="0">
                          <a:solidFill>
                            <a:srgbClr val="00B050"/>
                          </a:solidFill>
                          <a:latin typeface="Arial" panose="020B0604020202020204" pitchFamily="34" charset="0"/>
                          <a:ea typeface="+mn-ea"/>
                          <a:cs typeface="Arial" panose="020B0604020202020204" pitchFamily="34" charset="0"/>
                        </a:rPr>
                        <a:t>=MIN(B4:B8). </a:t>
                      </a: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This should give the value 4.</a:t>
                      </a:r>
                    </a:p>
                    <a:p>
                      <a:pPr marL="342900" indent="-342900">
                        <a:buClr>
                          <a:srgbClr val="00B050"/>
                        </a:buClr>
                        <a:buFont typeface="Wingdings 3" panose="05040102010807070707" pitchFamily="18" charset="2"/>
                        <a:buChar char=""/>
                      </a:pP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The finished spreadsheet should look like this.</a:t>
                      </a:r>
                    </a:p>
                    <a:p>
                      <a:pPr marL="342900" indent="-342900">
                        <a:buClr>
                          <a:srgbClr val="00B050"/>
                        </a:buClr>
                        <a:buFont typeface="Wingdings 3" panose="05040102010807070707" pitchFamily="18" charset="2"/>
                        <a:buChar char=""/>
                      </a:pPr>
                      <a:r>
                        <a:rPr kumimoji="0" lang="en-US" sz="2000" b="0" i="0" u="none" strike="noStrike" kern="1200" baseline="0" dirty="0" smtClean="0">
                          <a:solidFill>
                            <a:schemeClr val="tx1"/>
                          </a:solidFill>
                          <a:latin typeface="Arial" panose="020B0604020202020204" pitchFamily="34" charset="0"/>
                          <a:ea typeface="+mn-ea"/>
                          <a:cs typeface="Arial" panose="020B0604020202020204" pitchFamily="34" charset="0"/>
                        </a:rPr>
                        <a:t>Save this spreadsheet as Task_20e and print it out on ordinary and formula mode.</a:t>
                      </a:r>
                      <a:endPar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noFill/>
                  </a:tcPr>
                </a:tc>
              </a:tr>
            </a:tbl>
          </a:graphicData>
        </a:graphic>
      </p:graphicFrame>
      <p:pic>
        <p:nvPicPr>
          <p:cNvPr id="2" name="Picture 1"/>
          <p:cNvPicPr>
            <a:picLocks noChangeAspect="1"/>
          </p:cNvPicPr>
          <p:nvPr/>
        </p:nvPicPr>
        <p:blipFill rotWithShape="1">
          <a:blip r:embed="rId5"/>
          <a:srcRect t="27399" r="78225" b="23422"/>
          <a:stretch/>
        </p:blipFill>
        <p:spPr>
          <a:xfrm>
            <a:off x="7020272" y="1196753"/>
            <a:ext cx="1820910" cy="2312162"/>
          </a:xfrm>
          <a:prstGeom prst="rect">
            <a:avLst/>
          </a:prstGeom>
        </p:spPr>
      </p:pic>
      <p:cxnSp>
        <p:nvCxnSpPr>
          <p:cNvPr id="12" name="Straight Arrow Connector 11"/>
          <p:cNvCxnSpPr/>
          <p:nvPr/>
        </p:nvCxnSpPr>
        <p:spPr>
          <a:xfrm flipV="1">
            <a:off x="5940152" y="2852936"/>
            <a:ext cx="2520280" cy="43204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323526" y="4133979"/>
            <a:ext cx="8517655" cy="2246769"/>
          </a:xfrm>
          <a:prstGeom prst="rect">
            <a:avLst/>
          </a:prstGeom>
        </p:spPr>
        <p:txBody>
          <a:bodyPr wrap="square">
            <a:spAutoFit/>
          </a:bodyPr>
          <a:lstStyle/>
          <a:p>
            <a:r>
              <a:rPr lang="en-GB" sz="2000" b="1" dirty="0">
                <a:solidFill>
                  <a:srgbClr val="FF0000"/>
                </a:solidFill>
                <a:latin typeface="Arial" panose="020B0604020202020204" pitchFamily="34" charset="0"/>
                <a:cs typeface="Arial" panose="020B0604020202020204" pitchFamily="34" charset="0"/>
              </a:rPr>
              <a:t>Activity 20a</a:t>
            </a:r>
          </a:p>
          <a:p>
            <a:pPr marL="342900" indent="-342900">
              <a:buClr>
                <a:srgbClr val="00B050"/>
              </a:buClr>
              <a:buFont typeface="+mj-lt"/>
              <a:buAutoNum type="arabicPeriod"/>
            </a:pPr>
            <a:r>
              <a:rPr lang="en-US" sz="2000" dirty="0">
                <a:solidFill>
                  <a:srgbClr val="FF0000"/>
                </a:solidFill>
                <a:latin typeface="Arial" panose="020B0604020202020204" pitchFamily="34" charset="0"/>
                <a:cs typeface="Arial" panose="020B0604020202020204" pitchFamily="34" charset="0"/>
              </a:rPr>
              <a:t>Open the </a:t>
            </a:r>
            <a:r>
              <a:rPr lang="en-US" sz="2000" dirty="0" smtClean="0">
                <a:solidFill>
                  <a:srgbClr val="FF0000"/>
                </a:solidFill>
                <a:latin typeface="Arial" panose="020B0604020202020204" pitchFamily="34" charset="0"/>
                <a:cs typeface="Arial" panose="020B0604020202020204" pitchFamily="34" charset="0"/>
              </a:rPr>
              <a:t>file </a:t>
            </a:r>
            <a:r>
              <a:rPr lang="en-US" sz="2000" dirty="0">
                <a:solidFill>
                  <a:srgbClr val="FF0000"/>
                </a:solidFill>
                <a:latin typeface="Arial" panose="020B0604020202020204" pitchFamily="34" charset="0"/>
                <a:cs typeface="Arial" panose="020B0604020202020204" pitchFamily="34" charset="0"/>
                <a:hlinkClick r:id="rId6" action="ppaction://hlinkfile"/>
              </a:rPr>
              <a:t>TUCKSHOP.CSV.</a:t>
            </a:r>
            <a:endParaRPr lang="en-US" sz="2000" dirty="0">
              <a:solidFill>
                <a:srgbClr val="FF0000"/>
              </a:solidFill>
              <a:latin typeface="Arial" panose="020B0604020202020204" pitchFamily="34" charset="0"/>
              <a:cs typeface="Arial" panose="020B0604020202020204" pitchFamily="34" charset="0"/>
            </a:endParaRPr>
          </a:p>
          <a:p>
            <a:pPr marL="342900" indent="-342900">
              <a:buClr>
                <a:srgbClr val="00B050"/>
              </a:buClr>
              <a:buFont typeface="+mj-lt"/>
              <a:buAutoNum type="arabicPeriod"/>
            </a:pPr>
            <a:r>
              <a:rPr lang="en-US" sz="2000" dirty="0">
                <a:solidFill>
                  <a:srgbClr val="FF0000"/>
                </a:solidFill>
                <a:latin typeface="Arial" panose="020B0604020202020204" pitchFamily="34" charset="0"/>
                <a:cs typeface="Arial" panose="020B0604020202020204" pitchFamily="34" charset="0"/>
              </a:rPr>
              <a:t>In cells B14 to B17, calculate the total number of days that all the students worked in the </a:t>
            </a:r>
            <a:r>
              <a:rPr lang="en-US" sz="2000" dirty="0" smtClean="0">
                <a:solidFill>
                  <a:srgbClr val="FF0000"/>
                </a:solidFill>
                <a:latin typeface="Arial" panose="020B0604020202020204" pitchFamily="34" charset="0"/>
                <a:cs typeface="Arial" panose="020B0604020202020204" pitchFamily="34" charset="0"/>
              </a:rPr>
              <a:t>school shop</a:t>
            </a:r>
            <a:r>
              <a:rPr lang="en-US" sz="2000" dirty="0">
                <a:solidFill>
                  <a:srgbClr val="FF0000"/>
                </a:solidFill>
                <a:latin typeface="Arial" panose="020B0604020202020204" pitchFamily="34" charset="0"/>
                <a:cs typeface="Arial" panose="020B0604020202020204" pitchFamily="34" charset="0"/>
              </a:rPr>
              <a:t>, the average number of days worked, and the maximum and minimum values.</a:t>
            </a:r>
          </a:p>
          <a:p>
            <a:pPr marL="342900" indent="-342900">
              <a:buClr>
                <a:srgbClr val="00B050"/>
              </a:buClr>
              <a:buFont typeface="+mj-lt"/>
              <a:buAutoNum type="arabicPeriod"/>
            </a:pPr>
            <a:r>
              <a:rPr lang="en-US" sz="2000" dirty="0">
                <a:solidFill>
                  <a:srgbClr val="FF0000"/>
                </a:solidFill>
                <a:latin typeface="Arial" panose="020B0604020202020204" pitchFamily="34" charset="0"/>
                <a:cs typeface="Arial" panose="020B0604020202020204" pitchFamily="34" charset="0"/>
              </a:rPr>
              <a:t>Place your name on the spreadsheet. </a:t>
            </a:r>
            <a:r>
              <a:rPr lang="en-US" sz="2000" dirty="0">
                <a:solidFill>
                  <a:srgbClr val="FF0000"/>
                </a:solidFill>
                <a:latin typeface="Arial" panose="020B0604020202020204" pitchFamily="34" charset="0"/>
                <a:cs typeface="Arial" panose="020B0604020202020204" pitchFamily="34" charset="0"/>
              </a:rPr>
              <a:t>Print your spreadsheet showing the values, then print </a:t>
            </a:r>
            <a:r>
              <a:rPr lang="en-US" sz="2000" dirty="0" smtClean="0">
                <a:solidFill>
                  <a:srgbClr val="FF0000"/>
                </a:solidFill>
                <a:latin typeface="Arial" panose="020B0604020202020204" pitchFamily="34" charset="0"/>
                <a:cs typeface="Arial" panose="020B0604020202020204" pitchFamily="34" charset="0"/>
              </a:rPr>
              <a:t>your spreadsheet </a:t>
            </a:r>
            <a:r>
              <a:rPr lang="en-US" sz="2000" dirty="0">
                <a:solidFill>
                  <a:srgbClr val="FF0000"/>
                </a:solidFill>
                <a:latin typeface="Arial" panose="020B0604020202020204" pitchFamily="34" charset="0"/>
                <a:cs typeface="Arial" panose="020B0604020202020204" pitchFamily="34" charset="0"/>
              </a:rPr>
              <a:t>showing the formulae used.</a:t>
            </a:r>
            <a:endParaRPr lang="en-GB" sz="20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873084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342</a:t>
            </a:r>
            <a:endParaRPr lang="en-GB" sz="1400" b="1" dirty="0">
              <a:latin typeface="Calibri" panose="020F050202020403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284129638"/>
              </p:ext>
            </p:extLst>
          </p:nvPr>
        </p:nvGraphicFramePr>
        <p:xfrm>
          <a:off x="323527" y="1196753"/>
          <a:ext cx="8496945" cy="2011680"/>
        </p:xfrm>
        <a:graphic>
          <a:graphicData uri="http://schemas.openxmlformats.org/drawingml/2006/table">
            <a:tbl>
              <a:tblPr firstRow="1" bandRow="1">
                <a:tableStyleId>{2D5ABB26-0587-4C30-8999-92F81FD0307C}</a:tableStyleId>
              </a:tblPr>
              <a:tblGrid>
                <a:gridCol w="8496945"/>
              </a:tblGrid>
              <a:tr h="1224135">
                <a:tc>
                  <a:txBody>
                    <a:bodyPr/>
                    <a:lstStyle/>
                    <a:p>
                      <a:pPr marL="0" indent="0">
                        <a:buClr>
                          <a:srgbClr val="00B050"/>
                        </a:buClr>
                        <a:buFont typeface="Wingdings 3" panose="05040102010807070707" pitchFamily="18" charset="2"/>
                        <a:buNone/>
                      </a:pP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Task 20f</a:t>
                      </a:r>
                    </a:p>
                    <a:p>
                      <a:pPr marL="342900" indent="-342900">
                        <a:buClr>
                          <a:srgbClr val="00B050"/>
                        </a:buClr>
                        <a:buFont typeface="Wingdings 3" panose="05040102010807070707" pitchFamily="18" charset="2"/>
                        <a:buChar char=""/>
                      </a:pP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John Reeves did an extra four hours work. Change the spreadsheet that you created in Task 20e to show the new figures. The manager wants to see the average number of hours worked displayed as:</a:t>
                      </a:r>
                    </a:p>
                    <a:p>
                      <a:pPr marL="519113" indent="-231775">
                        <a:buClr>
                          <a:srgbClr val="00B050"/>
                        </a:buClr>
                        <a:buFont typeface="Arial" panose="020B0604020202020204" pitchFamily="34" charset="0"/>
                        <a:buChar char="•"/>
                      </a:pP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an integer value</a:t>
                      </a:r>
                    </a:p>
                    <a:p>
                      <a:pPr marL="519113" indent="-231775">
                        <a:buClr>
                          <a:srgbClr val="00B050"/>
                        </a:buClr>
                        <a:buFont typeface="Arial" panose="020B0604020202020204" pitchFamily="34" charset="0"/>
                        <a:buChar char="•"/>
                      </a:pP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rounded to the nearest whole hour.</a:t>
                      </a:r>
                    </a:p>
                    <a:p>
                      <a:pPr marL="342900" indent="-342900">
                        <a:buClr>
                          <a:srgbClr val="00B050"/>
                        </a:buClr>
                        <a:buFont typeface="Wingdings 3" panose="05040102010807070707" pitchFamily="18" charset="2"/>
                        <a:buChar char=""/>
                      </a:pP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Print two copies of the spreadsheet showing these values.</a:t>
                      </a:r>
                      <a:endPar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endParaRPr>
                    </a:p>
                  </a:txBody>
                  <a:tcP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182674660"/>
              </p:ext>
            </p:extLst>
          </p:nvPr>
        </p:nvGraphicFramePr>
        <p:xfrm>
          <a:off x="323526" y="3284984"/>
          <a:ext cx="8496945" cy="3108960"/>
        </p:xfrm>
        <a:graphic>
          <a:graphicData uri="http://schemas.openxmlformats.org/drawingml/2006/table">
            <a:tbl>
              <a:tblPr firstRow="1" bandRow="1">
                <a:tableStyleId>{2D5ABB26-0587-4C30-8999-92F81FD0307C}</a:tableStyleId>
              </a:tblPr>
              <a:tblGrid>
                <a:gridCol w="8496945"/>
              </a:tblGrid>
              <a:tr h="1224135">
                <a:tc>
                  <a:txBody>
                    <a:bodyPr/>
                    <a:lstStyle/>
                    <a:p>
                      <a:pPr marL="568325" indent="-284163">
                        <a:buClr>
                          <a:srgbClr val="00B050"/>
                        </a:buClr>
                        <a:buFont typeface="+mj-lt"/>
                        <a:buAutoNum type="arabicPeriod"/>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Open the file you saved </a:t>
                      </a: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Task_20e.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pPr marL="568325" indent="-284163">
                        <a:buClr>
                          <a:srgbClr val="00B050"/>
                        </a:buClr>
                        <a:buFont typeface="+mj-lt"/>
                        <a:buAutoNum type="arabicPeriod"/>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Change the contents of cell B6 to 21 to add the four extra hours that he worked. This gives an average value of 16.8 hours. </a:t>
                      </a:r>
                    </a:p>
                    <a:p>
                      <a:pPr marL="568325" indent="-284163">
                        <a:buClr>
                          <a:srgbClr val="00B050"/>
                        </a:buClr>
                        <a:buFont typeface="+mj-lt"/>
                        <a:buAutoNum type="arabicPeriod"/>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Move the cursor into cell C9 and enter the text ‘Integer’, then move into cell D9 and enter the text ‘Rounding’. To get the first value requested by the manager, we have to set cell B10 to hold an integer value.</a:t>
                      </a:r>
                    </a:p>
                    <a:p>
                      <a:pPr marL="0" indent="0">
                        <a:buClr>
                          <a:srgbClr val="00B050"/>
                        </a:buClr>
                        <a:buFont typeface="Wingdings 3" panose="05040102010807070707" pitchFamily="18" charset="2"/>
                        <a:buNone/>
                      </a:pP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INT</a:t>
                      </a:r>
                    </a:p>
                    <a:p>
                      <a:pPr marL="342900" indent="-342900">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In mathematics, an integer is the word used to describe a whole number (with no decimals or fractions). In Excel, the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INT</a:t>
                      </a:r>
                      <a:r>
                        <a:rPr kumimoji="0" lang="en-US" sz="18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function takes the whole number part of a number and ignores all digits after the decimal point. Move the cursor into cell C10 and enter the formula </a:t>
                      </a:r>
                      <a:r>
                        <a:rPr kumimoji="0" lang="en-US" sz="1800" b="1" i="0" u="none" strike="noStrike" kern="1200" baseline="0" dirty="0" smtClean="0">
                          <a:solidFill>
                            <a:srgbClr val="00B050"/>
                          </a:solidFill>
                          <a:latin typeface="Arial" panose="020B0604020202020204" pitchFamily="34" charset="0"/>
                          <a:ea typeface="+mn-ea"/>
                          <a:cs typeface="Arial" panose="020B0604020202020204" pitchFamily="34" charset="0"/>
                        </a:rPr>
                        <a:t>=INT(B10).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This should give the value 16.</a:t>
                      </a:r>
                      <a:endPar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noFill/>
                  </a:tcPr>
                </a:tc>
              </a:tr>
            </a:tbl>
          </a:graphicData>
        </a:graphic>
      </p:graphicFrame>
    </p:spTree>
    <p:extLst>
      <p:ext uri="{BB962C8B-B14F-4D97-AF65-F5344CB8AC3E}">
        <p14:creationId xmlns:p14="http://schemas.microsoft.com/office/powerpoint/2010/main" val="206583463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342</a:t>
            </a:r>
            <a:endParaRPr lang="en-GB" sz="1400" b="1" dirty="0">
              <a:latin typeface="Calibri" panose="020F050202020403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36049127"/>
              </p:ext>
            </p:extLst>
          </p:nvPr>
        </p:nvGraphicFramePr>
        <p:xfrm>
          <a:off x="323527" y="1196752"/>
          <a:ext cx="4752529" cy="5303520"/>
        </p:xfrm>
        <a:graphic>
          <a:graphicData uri="http://schemas.openxmlformats.org/drawingml/2006/table">
            <a:tbl>
              <a:tblPr firstRow="1" bandRow="1">
                <a:tableStyleId>{2D5ABB26-0587-4C30-8999-92F81FD0307C}</a:tableStyleId>
              </a:tblPr>
              <a:tblGrid>
                <a:gridCol w="4752529"/>
              </a:tblGrid>
              <a:tr h="1224135">
                <a:tc>
                  <a:txBody>
                    <a:bodyPr/>
                    <a:lstStyle/>
                    <a:p>
                      <a:pPr marL="0" indent="0">
                        <a:buClr>
                          <a:srgbClr val="00B050"/>
                        </a:buClr>
                        <a:buFont typeface="Wingdings 3" panose="05040102010807070707" pitchFamily="18" charset="2"/>
                        <a:buNone/>
                      </a:pPr>
                      <a:r>
                        <a:rPr kumimoji="0" lang="en-US" sz="1800" b="1" i="0" u="none" strike="noStrike" kern="1200" baseline="0" dirty="0" smtClean="0">
                          <a:solidFill>
                            <a:schemeClr val="tx1"/>
                          </a:solidFill>
                          <a:latin typeface="Arial" panose="020B0604020202020204" pitchFamily="34" charset="0"/>
                          <a:ea typeface="+mn-ea"/>
                          <a:cs typeface="Arial" panose="020B0604020202020204" pitchFamily="34" charset="0"/>
                        </a:rPr>
                        <a:t>ROUND</a:t>
                      </a:r>
                    </a:p>
                    <a:p>
                      <a:pPr marL="342900" indent="-342900">
                        <a:buClr>
                          <a:srgbClr val="00B050"/>
                        </a:buClr>
                        <a:buFont typeface="+mj-lt"/>
                        <a:buAutoNum type="arabicPeriod"/>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Change Brian Sargent value to 8 so the average goes up to 16.8.</a:t>
                      </a:r>
                    </a:p>
                    <a:p>
                      <a:pPr marL="342900" indent="-342900">
                        <a:buClr>
                          <a:srgbClr val="00B050"/>
                        </a:buClr>
                        <a:buFont typeface="+mj-lt"/>
                        <a:buAutoNum type="arabicPeriod"/>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Move the cursor into cell D10 and enter the formula </a:t>
                      </a:r>
                      <a:r>
                        <a:rPr kumimoji="0" lang="en-US" sz="1800" b="1" i="0" u="none" strike="noStrike" kern="1200" baseline="0" dirty="0" smtClean="0">
                          <a:solidFill>
                            <a:srgbClr val="00B050"/>
                          </a:solidFill>
                          <a:latin typeface="Arial" panose="020B0604020202020204" pitchFamily="34" charset="0"/>
                          <a:ea typeface="+mn-ea"/>
                          <a:cs typeface="Arial" panose="020B0604020202020204" pitchFamily="34" charset="0"/>
                        </a:rPr>
                        <a:t>=ROUND(B10,0)</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a:t>
                      </a:r>
                      <a:b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This uses the ROUND function, which takes the content of cell B10 and rounds the number to 0 decimal places: if the first digit after the decimal point is five or more the number in cell D10 will be increased by one. For example, in cell B10 the value is 16.8, so the content of D10 is 17, as it has rounded the value to the nearest whole number. The spreadsheet should look like this.</a:t>
                      </a:r>
                    </a:p>
                    <a:p>
                      <a:pPr marL="342900" indent="-342900">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Rounding can be used with any number of decimal places, for example using rounding for currencies with two decimal places can avoid calculation errors.</a:t>
                      </a:r>
                    </a:p>
                  </a:txBody>
                  <a:tcPr>
                    <a:noFill/>
                  </a:tcPr>
                </a:tc>
              </a:tr>
            </a:tbl>
          </a:graphicData>
        </a:graphic>
      </p:graphicFrame>
      <p:pic>
        <p:nvPicPr>
          <p:cNvPr id="2" name="Picture 1"/>
          <p:cNvPicPr>
            <a:picLocks noChangeAspect="1"/>
          </p:cNvPicPr>
          <p:nvPr/>
        </p:nvPicPr>
        <p:blipFill rotWithShape="1">
          <a:blip r:embed="rId5"/>
          <a:srcRect t="22438" r="63836" b="24406"/>
          <a:stretch/>
        </p:blipFill>
        <p:spPr>
          <a:xfrm>
            <a:off x="5076056" y="2689924"/>
            <a:ext cx="3682724" cy="3043332"/>
          </a:xfrm>
          <a:prstGeom prst="rect">
            <a:avLst/>
          </a:prstGeom>
        </p:spPr>
      </p:pic>
      <p:pic>
        <p:nvPicPr>
          <p:cNvPr id="8" name="Picture 7"/>
          <p:cNvPicPr>
            <a:picLocks noChangeAspect="1"/>
          </p:cNvPicPr>
          <p:nvPr/>
        </p:nvPicPr>
        <p:blipFill rotWithShape="1">
          <a:blip r:embed="rId5"/>
          <a:srcRect t="50108" r="77510" b="42346"/>
          <a:stretch/>
        </p:blipFill>
        <p:spPr>
          <a:xfrm>
            <a:off x="5076056" y="1342217"/>
            <a:ext cx="3744416" cy="706367"/>
          </a:xfrm>
          <a:prstGeom prst="rect">
            <a:avLst/>
          </a:prstGeom>
          <a:effectLst>
            <a:outerShdw blurRad="165100" dist="38100" dir="2700000" sx="102000" sy="102000" algn="tl" rotWithShape="0">
              <a:prstClr val="black">
                <a:alpha val="40000"/>
              </a:prstClr>
            </a:outerShdw>
          </a:effectLst>
        </p:spPr>
      </p:pic>
      <p:cxnSp>
        <p:nvCxnSpPr>
          <p:cNvPr id="12" name="Straight Arrow Connector 11"/>
          <p:cNvCxnSpPr/>
          <p:nvPr/>
        </p:nvCxnSpPr>
        <p:spPr>
          <a:xfrm>
            <a:off x="4900317" y="1691226"/>
            <a:ext cx="320007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139952" y="5157192"/>
            <a:ext cx="4176464" cy="14401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10544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343</a:t>
            </a:r>
            <a:endParaRPr lang="en-GB" sz="1400" b="1" dirty="0">
              <a:latin typeface="Calibri" panose="020F050202020403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366823729"/>
              </p:ext>
            </p:extLst>
          </p:nvPr>
        </p:nvGraphicFramePr>
        <p:xfrm>
          <a:off x="323527" y="1196753"/>
          <a:ext cx="8496945" cy="1066800"/>
        </p:xfrm>
        <a:graphic>
          <a:graphicData uri="http://schemas.openxmlformats.org/drawingml/2006/table">
            <a:tbl>
              <a:tblPr firstRow="1" bandRow="1">
                <a:tableStyleId>{2D5ABB26-0587-4C30-8999-92F81FD0307C}</a:tableStyleId>
              </a:tblPr>
              <a:tblGrid>
                <a:gridCol w="8496945"/>
              </a:tblGrid>
              <a:tr h="936104">
                <a:tc>
                  <a:txBody>
                    <a:bodyPr/>
                    <a:lstStyle/>
                    <a:p>
                      <a:pPr marL="0" indent="0">
                        <a:buClr>
                          <a:srgbClr val="00B050"/>
                        </a:buClr>
                        <a:buFont typeface="Wingdings 3" panose="05040102010807070707" pitchFamily="18" charset="2"/>
                        <a:buNone/>
                      </a:pP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ROUND</a:t>
                      </a:r>
                    </a:p>
                    <a:p>
                      <a:pPr marL="342900" indent="-342900">
                        <a:buClr>
                          <a:srgbClr val="00B050"/>
                        </a:buClr>
                        <a:buFont typeface="Wingdings 3" panose="05040102010807070707" pitchFamily="18" charset="2"/>
                        <a:buChar char=""/>
                      </a:pP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Table 20.3 shows more examples of how you can use the ROUND function, using cell A1, which contains the number 62.5512.</a:t>
                      </a:r>
                    </a:p>
                    <a:p>
                      <a:pPr marL="0" indent="0">
                        <a:buClr>
                          <a:srgbClr val="00B050"/>
                        </a:buClr>
                        <a:buFont typeface="Wingdings 3" panose="05040102010807070707" pitchFamily="18" charset="2"/>
                        <a:buNone/>
                      </a:pPr>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Table 20.3</a:t>
                      </a:r>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 - Ways of using the ROUND function</a:t>
                      </a:r>
                    </a:p>
                  </a:txBody>
                  <a:tcPr>
                    <a:no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323536358"/>
              </p:ext>
            </p:extLst>
          </p:nvPr>
        </p:nvGraphicFramePr>
        <p:xfrm>
          <a:off x="323527" y="2276872"/>
          <a:ext cx="8505117" cy="3520440"/>
        </p:xfrm>
        <a:graphic>
          <a:graphicData uri="http://schemas.openxmlformats.org/drawingml/2006/table">
            <a:tbl>
              <a:tblPr firstRow="1" bandRow="1">
                <a:tableStyleId>{5C22544A-7EE6-4342-B048-85BDC9FD1C3A}</a:tableStyleId>
              </a:tblPr>
              <a:tblGrid>
                <a:gridCol w="1656185"/>
                <a:gridCol w="1008112"/>
                <a:gridCol w="5840820"/>
              </a:tblGrid>
              <a:tr h="403108">
                <a:tc>
                  <a:txBody>
                    <a:bodyPr/>
                    <a:lstStyle/>
                    <a:p>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Function</a:t>
                      </a:r>
                      <a:endParaRPr lang="en-GB" sz="1500" dirty="0">
                        <a:solidFill>
                          <a:schemeClr val="bg1"/>
                        </a:solidFill>
                        <a:latin typeface="Arial" panose="020B0604020202020204" pitchFamily="34" charset="0"/>
                        <a:cs typeface="Arial" panose="020B0604020202020204" pitchFamily="34" charset="0"/>
                      </a:endParaRPr>
                    </a:p>
                  </a:txBody>
                  <a:tcPr/>
                </a:tc>
                <a:tc>
                  <a:txBody>
                    <a:bodyPr/>
                    <a:lstStyle/>
                    <a:p>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Result of</a:t>
                      </a:r>
                    </a:p>
                    <a:p>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rounding</a:t>
                      </a:r>
                      <a:endParaRPr lang="en-GB" sz="1500" dirty="0">
                        <a:solidFill>
                          <a:schemeClr val="bg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baseline="0" dirty="0" smtClean="0">
                          <a:solidFill>
                            <a:schemeClr val="bg1"/>
                          </a:solidFill>
                          <a:latin typeface="Arial" panose="020B0604020202020204" pitchFamily="34" charset="0"/>
                          <a:ea typeface="+mn-ea"/>
                          <a:cs typeface="Arial" panose="020B0604020202020204" pitchFamily="34" charset="0"/>
                        </a:rPr>
                        <a:t>What it does</a:t>
                      </a:r>
                    </a:p>
                  </a:txBody>
                  <a:tcPr/>
                </a:tc>
              </a:tr>
              <a:tr h="235146">
                <a:tc>
                  <a:txBody>
                    <a:bodyPr/>
                    <a:lstStyle/>
                    <a:p>
                      <a:r>
                        <a:rPr lang="en-US" sz="1500" dirty="0" smtClean="0">
                          <a:solidFill>
                            <a:schemeClr val="tx1"/>
                          </a:solidFill>
                          <a:latin typeface="Arial" panose="020B0604020202020204" pitchFamily="34" charset="0"/>
                          <a:cs typeface="Arial" panose="020B0604020202020204" pitchFamily="34" charset="0"/>
                        </a:rPr>
                        <a:t>=ROUND(A1,2)</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r>
                        <a:rPr lang="en-US" sz="1500" dirty="0" smtClean="0">
                          <a:solidFill>
                            <a:schemeClr val="tx1"/>
                          </a:solidFill>
                          <a:latin typeface="Arial" panose="020B0604020202020204" pitchFamily="34" charset="0"/>
                          <a:cs typeface="Arial" panose="020B0604020202020204" pitchFamily="34" charset="0"/>
                        </a:rPr>
                        <a:t>62.55</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Rounds the contents of A1 to two decimal places</a:t>
                      </a:r>
                    </a:p>
                  </a:txBody>
                  <a:tcPr/>
                </a:tc>
              </a:tr>
              <a:tr h="571069">
                <a:tc>
                  <a:txBody>
                    <a:bodyPr/>
                    <a:lstStyle/>
                    <a:p>
                      <a:r>
                        <a:rPr lang="en-US" sz="1500" dirty="0" smtClean="0">
                          <a:solidFill>
                            <a:schemeClr val="tx1"/>
                          </a:solidFill>
                          <a:latin typeface="Arial" panose="020B0604020202020204" pitchFamily="34" charset="0"/>
                          <a:cs typeface="Arial" panose="020B0604020202020204" pitchFamily="34" charset="0"/>
                        </a:rPr>
                        <a:t>=ROUND(A1,1)</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62.6</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Rounds the contents of A1 to one decimal place. Note that the second figure 5 in 62.5512 has forced the previous figure to be rounded up</a:t>
                      </a:r>
                    </a:p>
                  </a:txBody>
                  <a:tcPr/>
                </a:tc>
              </a:tr>
              <a:tr h="4031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=ROUND(A1,0)</a:t>
                      </a:r>
                      <a:endParaRPr lang="en-GB" sz="1500" dirty="0" smtClean="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63</a:t>
                      </a:r>
                      <a:endParaRPr lang="en-GB" sz="1500" dirty="0" smtClean="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Rounds the contents of A1 to 0 decimal places. Note that the first figure 5 in</a:t>
                      </a:r>
                      <a:r>
                        <a:rPr lang="en-US" sz="1500" baseline="0" dirty="0" smtClean="0">
                          <a:solidFill>
                            <a:schemeClr val="tx1"/>
                          </a:solidFill>
                          <a:latin typeface="Arial" panose="020B0604020202020204" pitchFamily="34" charset="0"/>
                          <a:cs typeface="Arial" panose="020B0604020202020204" pitchFamily="34" charset="0"/>
                        </a:rPr>
                        <a:t> </a:t>
                      </a:r>
                      <a:r>
                        <a:rPr lang="en-US" sz="1500" dirty="0" smtClean="0">
                          <a:solidFill>
                            <a:schemeClr val="tx1"/>
                          </a:solidFill>
                          <a:latin typeface="Arial" panose="020B0604020202020204" pitchFamily="34" charset="0"/>
                          <a:cs typeface="Arial" panose="020B0604020202020204" pitchFamily="34" charset="0"/>
                        </a:rPr>
                        <a:t>62.5512 has forced the previous figure to be rounded up</a:t>
                      </a:r>
                    </a:p>
                  </a:txBody>
                  <a:tcPr/>
                </a:tc>
              </a:tr>
              <a:tr h="5710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=ROUND(A1,−1)</a:t>
                      </a:r>
                      <a:endParaRPr lang="en-GB" sz="1500" dirty="0" smtClean="0">
                        <a:solidFill>
                          <a:schemeClr val="tx1"/>
                        </a:solidFill>
                        <a:latin typeface="Arial" panose="020B0604020202020204" pitchFamily="34" charset="0"/>
                        <a:cs typeface="Arial" panose="020B0604020202020204" pitchFamily="34" charset="0"/>
                      </a:endParaRPr>
                    </a:p>
                  </a:txBody>
                  <a:tcPr/>
                </a:tc>
                <a:tc>
                  <a:txBody>
                    <a:bodyPr/>
                    <a:lstStyle/>
                    <a:p>
                      <a:r>
                        <a:rPr lang="en-US" sz="1500" dirty="0" smtClean="0">
                          <a:solidFill>
                            <a:schemeClr val="tx1"/>
                          </a:solidFill>
                          <a:latin typeface="Arial" panose="020B0604020202020204" pitchFamily="34" charset="0"/>
                          <a:cs typeface="Arial" panose="020B0604020202020204" pitchFamily="34" charset="0"/>
                        </a:rPr>
                        <a:t>60</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Rounds the contents of A1 to the nearest 10. The negative value for decimal</a:t>
                      </a:r>
                      <a:r>
                        <a:rPr lang="en-US" sz="1500" baseline="0" dirty="0" smtClean="0">
                          <a:solidFill>
                            <a:schemeClr val="tx1"/>
                          </a:solidFill>
                          <a:latin typeface="Arial" panose="020B0604020202020204" pitchFamily="34" charset="0"/>
                          <a:cs typeface="Arial" panose="020B0604020202020204" pitchFamily="34" charset="0"/>
                        </a:rPr>
                        <a:t> </a:t>
                      </a:r>
                      <a:r>
                        <a:rPr lang="en-US" sz="1500" dirty="0" smtClean="0">
                          <a:solidFill>
                            <a:schemeClr val="tx1"/>
                          </a:solidFill>
                          <a:latin typeface="Arial" panose="020B0604020202020204" pitchFamily="34" charset="0"/>
                          <a:cs typeface="Arial" panose="020B0604020202020204" pitchFamily="34" charset="0"/>
                        </a:rPr>
                        <a:t>places allows this function to round numbers in tens, hundreds, etc.</a:t>
                      </a:r>
                      <a:endParaRPr lang="en-GB" sz="1500" dirty="0" smtClean="0">
                        <a:solidFill>
                          <a:schemeClr val="tx1"/>
                        </a:solidFill>
                        <a:latin typeface="Arial" panose="020B0604020202020204" pitchFamily="34" charset="0"/>
                        <a:cs typeface="Arial" panose="020B0604020202020204" pitchFamily="34" charset="0"/>
                      </a:endParaRPr>
                    </a:p>
                  </a:txBody>
                  <a:tcPr/>
                </a:tc>
              </a:tr>
              <a:tr h="4031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solidFill>
                            <a:schemeClr val="tx1"/>
                          </a:solidFill>
                          <a:latin typeface="Arial" panose="020B0604020202020204" pitchFamily="34" charset="0"/>
                          <a:cs typeface="Arial" panose="020B0604020202020204" pitchFamily="34" charset="0"/>
                        </a:rPr>
                        <a:t>=ROUND(A1,−2)</a:t>
                      </a:r>
                    </a:p>
                  </a:txBody>
                  <a:tcPr/>
                </a:tc>
                <a:tc>
                  <a:txBody>
                    <a:bodyPr/>
                    <a:lstStyle/>
                    <a:p>
                      <a:r>
                        <a:rPr lang="en-US" sz="1500" dirty="0" smtClean="0">
                          <a:solidFill>
                            <a:schemeClr val="tx1"/>
                          </a:solidFill>
                          <a:latin typeface="Arial" panose="020B0604020202020204" pitchFamily="34" charset="0"/>
                          <a:cs typeface="Arial" panose="020B0604020202020204" pitchFamily="34" charset="0"/>
                        </a:rPr>
                        <a:t>100</a:t>
                      </a:r>
                      <a:endParaRPr lang="en-GB" sz="15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solidFill>
                            <a:schemeClr val="tx1"/>
                          </a:solidFill>
                          <a:latin typeface="Arial" panose="020B0604020202020204" pitchFamily="34" charset="0"/>
                          <a:cs typeface="Arial" panose="020B0604020202020204" pitchFamily="34" charset="0"/>
                        </a:rPr>
                        <a:t>Rounds the contents of A1 to the nearest 100. Note that the figure 6 has forced the previous figure to be rounded up from 0 to 1</a:t>
                      </a:r>
                      <a:endParaRPr lang="en-GB" sz="150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3" name="Rectangle 2"/>
          <p:cNvSpPr/>
          <p:nvPr/>
        </p:nvSpPr>
        <p:spPr>
          <a:xfrm>
            <a:off x="345728" y="5805264"/>
            <a:ext cx="8474743" cy="830997"/>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Save and print a copy of the spreadsheet showing the average number of hours</a:t>
            </a:r>
          </a:p>
          <a:p>
            <a:r>
              <a:rPr lang="en-US" sz="1600" dirty="0">
                <a:latin typeface="Arial" panose="020B0604020202020204" pitchFamily="34" charset="0"/>
                <a:cs typeface="Arial" panose="020B0604020202020204" pitchFamily="34" charset="0"/>
              </a:rPr>
              <a:t>worked displayed as an integer value. </a:t>
            </a:r>
            <a:r>
              <a:rPr lang="en-US" sz="1600" dirty="0" smtClean="0">
                <a:latin typeface="Arial" panose="020B0604020202020204" pitchFamily="34" charset="0"/>
                <a:cs typeface="Arial" panose="020B0604020202020204" pitchFamily="34" charset="0"/>
              </a:rPr>
              <a:t>Print </a:t>
            </a:r>
            <a:r>
              <a:rPr lang="en-US" sz="1600" dirty="0">
                <a:latin typeface="Arial" panose="020B0604020202020204" pitchFamily="34" charset="0"/>
                <a:cs typeface="Arial" panose="020B0604020202020204" pitchFamily="34" charset="0"/>
              </a:rPr>
              <a:t>a copy of the spreadsheet showing </a:t>
            </a:r>
            <a:r>
              <a:rPr lang="en-US" sz="1600" dirty="0" smtClean="0">
                <a:latin typeface="Arial" panose="020B0604020202020204" pitchFamily="34" charset="0"/>
                <a:cs typeface="Arial" panose="020B0604020202020204" pitchFamily="34" charset="0"/>
              </a:rPr>
              <a:t>the average </a:t>
            </a:r>
            <a:r>
              <a:rPr lang="en-US" sz="1600" dirty="0">
                <a:latin typeface="Arial" panose="020B0604020202020204" pitchFamily="34" charset="0"/>
                <a:cs typeface="Arial" panose="020B0604020202020204" pitchFamily="34" charset="0"/>
              </a:rPr>
              <a:t>number of hours worked rounded to the nearest whole hour.</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6918047"/>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343</a:t>
            </a:r>
            <a:endParaRPr lang="en-GB" sz="1400" b="1" dirty="0">
              <a:latin typeface="Calibri" panose="020F050202020403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421393354"/>
              </p:ext>
            </p:extLst>
          </p:nvPr>
        </p:nvGraphicFramePr>
        <p:xfrm>
          <a:off x="323527" y="1196753"/>
          <a:ext cx="8496945" cy="2042160"/>
        </p:xfrm>
        <a:graphic>
          <a:graphicData uri="http://schemas.openxmlformats.org/drawingml/2006/table">
            <a:tbl>
              <a:tblPr firstRow="1" bandRow="1">
                <a:tableStyleId>{2D5ABB26-0587-4C30-8999-92F81FD0307C}</a:tableStyleId>
              </a:tblPr>
              <a:tblGrid>
                <a:gridCol w="8496945"/>
              </a:tblGrid>
              <a:tr h="936104">
                <a:tc>
                  <a:txBody>
                    <a:bodyPr/>
                    <a:lstStyle/>
                    <a:p>
                      <a:pPr marL="0" indent="0">
                        <a:buClr>
                          <a:srgbClr val="00B050"/>
                        </a:buClr>
                        <a:buFont typeface="Wingdings 3" panose="05040102010807070707" pitchFamily="18" charset="2"/>
                        <a:buNone/>
                      </a:pP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Activity 20b</a:t>
                      </a:r>
                    </a:p>
                    <a:p>
                      <a:pPr marL="342900" indent="-342900">
                        <a:buClr>
                          <a:srgbClr val="00B050"/>
                        </a:buClr>
                        <a:buFont typeface="Wingdings 3" panose="05040102010807070707" pitchFamily="18" charset="2"/>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Create a new spreadsheet model to calculate:</a:t>
                      </a:r>
                    </a:p>
                    <a:p>
                      <a:pPr marL="519113" indent="-231775">
                        <a:buClr>
                          <a:srgbClr val="00B050"/>
                        </a:buClr>
                        <a:buFont typeface="Arial" panose="020B0604020202020204" pitchFamily="34" charset="0"/>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the whole number part of 375.56411</a:t>
                      </a:r>
                    </a:p>
                    <a:p>
                      <a:pPr marL="519113" indent="-231775">
                        <a:buClr>
                          <a:srgbClr val="00B050"/>
                        </a:buClr>
                        <a:buFont typeface="Arial" panose="020B0604020202020204" pitchFamily="34" charset="0"/>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375.56411 rounded to two decimal places</a:t>
                      </a:r>
                    </a:p>
                    <a:p>
                      <a:pPr marL="519113" indent="-231775">
                        <a:buClr>
                          <a:srgbClr val="00B050"/>
                        </a:buClr>
                        <a:buFont typeface="Arial" panose="020B0604020202020204" pitchFamily="34" charset="0"/>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375.56411 rounded to the nearest whole number</a:t>
                      </a:r>
                    </a:p>
                    <a:p>
                      <a:pPr marL="519113" indent="-231775">
                        <a:buClr>
                          <a:srgbClr val="00B050"/>
                        </a:buClr>
                        <a:buFont typeface="Arial" panose="020B0604020202020204" pitchFamily="34" charset="0"/>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375.56411 rounded to the nearest ten</a:t>
                      </a:r>
                    </a:p>
                    <a:p>
                      <a:pPr marL="519113" indent="-231775">
                        <a:buClr>
                          <a:srgbClr val="00B050"/>
                        </a:buClr>
                        <a:buFont typeface="Arial" panose="020B0604020202020204" pitchFamily="34" charset="0"/>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375.56411 rounded to the nearest hundred</a:t>
                      </a:r>
                    </a:p>
                    <a:p>
                      <a:pPr marL="519113" indent="-231775">
                        <a:buClr>
                          <a:srgbClr val="00B050"/>
                        </a:buClr>
                        <a:buFont typeface="Arial" panose="020B0604020202020204" pitchFamily="34" charset="0"/>
                        <a:buChar char="•"/>
                      </a:pPr>
                      <a:r>
                        <a:rPr kumimoji="0" lang="en-US" sz="1600" b="0" i="0" u="none" strike="noStrike" kern="1200" baseline="0" dirty="0" smtClean="0">
                          <a:solidFill>
                            <a:srgbClr val="FF0000"/>
                          </a:solidFill>
                          <a:latin typeface="Arial" panose="020B0604020202020204" pitchFamily="34" charset="0"/>
                          <a:ea typeface="+mn-ea"/>
                          <a:cs typeface="Arial" panose="020B0604020202020204" pitchFamily="34" charset="0"/>
                        </a:rPr>
                        <a:t>375.56411 rounded to the nearest thousand.</a:t>
                      </a:r>
                    </a:p>
                  </a:txBody>
                  <a:tcPr>
                    <a:noFill/>
                  </a:tcPr>
                </a:tc>
              </a:tr>
            </a:tbl>
          </a:graphicData>
        </a:graphic>
      </p:graphicFrame>
      <p:sp>
        <p:nvSpPr>
          <p:cNvPr id="4" name="Rectangle 3"/>
          <p:cNvSpPr/>
          <p:nvPr/>
        </p:nvSpPr>
        <p:spPr>
          <a:xfrm>
            <a:off x="323528" y="3242580"/>
            <a:ext cx="8496944" cy="1323439"/>
          </a:xfrm>
          <a:prstGeom prst="rect">
            <a:avLst/>
          </a:prstGeom>
        </p:spPr>
        <p:txBody>
          <a:bodyPr wrap="square">
            <a:spAutoFit/>
          </a:bodyPr>
          <a:lstStyle/>
          <a:p>
            <a:pPr>
              <a:buClr>
                <a:srgbClr val="00B050"/>
              </a:buClr>
            </a:pPr>
            <a:r>
              <a:rPr lang="en-GB" sz="1600" b="1" dirty="0">
                <a:solidFill>
                  <a:srgbClr val="002060"/>
                </a:solidFill>
                <a:latin typeface="Arial" panose="020B0604020202020204" pitchFamily="34" charset="0"/>
                <a:cs typeface="Arial" panose="020B0604020202020204" pitchFamily="34" charset="0"/>
              </a:rPr>
              <a:t>Task 20g</a:t>
            </a:r>
          </a:p>
          <a:p>
            <a:pPr marL="285750" indent="-285750">
              <a:buClr>
                <a:srgbClr val="00B050"/>
              </a:buClr>
              <a:buFont typeface="Wingdings 3" panose="05040102010807070707" pitchFamily="18" charset="2"/>
              <a:buChar char=""/>
            </a:pPr>
            <a:r>
              <a:rPr lang="en-US" sz="1600" dirty="0">
                <a:solidFill>
                  <a:srgbClr val="002060"/>
                </a:solidFill>
                <a:latin typeface="Arial" panose="020B0604020202020204" pitchFamily="34" charset="0"/>
                <a:cs typeface="Arial" panose="020B0604020202020204" pitchFamily="34" charset="0"/>
              </a:rPr>
              <a:t>Open the </a:t>
            </a:r>
            <a:r>
              <a:rPr lang="en-US" sz="1600" dirty="0" smtClean="0">
                <a:solidFill>
                  <a:srgbClr val="002060"/>
                </a:solidFill>
                <a:latin typeface="Arial" panose="020B0604020202020204" pitchFamily="34" charset="0"/>
                <a:cs typeface="Arial" panose="020B0604020202020204" pitchFamily="34" charset="0"/>
              </a:rPr>
              <a:t>file </a:t>
            </a:r>
            <a:r>
              <a:rPr lang="en-US" sz="1600" b="1" dirty="0">
                <a:solidFill>
                  <a:srgbClr val="002060"/>
                </a:solidFill>
                <a:latin typeface="Arial" panose="020B0604020202020204" pitchFamily="34" charset="0"/>
                <a:cs typeface="Arial" panose="020B0604020202020204" pitchFamily="34" charset="0"/>
                <a:hlinkClick r:id="rId5" action="ppaction://hlinkfile"/>
              </a:rPr>
              <a:t>PROJECT.CSV</a:t>
            </a:r>
            <a:r>
              <a:rPr lang="en-US" sz="1600" dirty="0">
                <a:solidFill>
                  <a:srgbClr val="002060"/>
                </a:solidFill>
                <a:latin typeface="Arial" panose="020B0604020202020204" pitchFamily="34" charset="0"/>
                <a:cs typeface="Arial" panose="020B0604020202020204" pitchFamily="34" charset="0"/>
              </a:rPr>
              <a:t>. This </a:t>
            </a:r>
            <a:r>
              <a:rPr lang="en-US" sz="1600" dirty="0" smtClean="0">
                <a:solidFill>
                  <a:srgbClr val="002060"/>
                </a:solidFill>
                <a:latin typeface="Arial" panose="020B0604020202020204" pitchFamily="34" charset="0"/>
                <a:cs typeface="Arial" panose="020B0604020202020204" pitchFamily="34" charset="0"/>
              </a:rPr>
              <a:t>file </a:t>
            </a:r>
            <a:r>
              <a:rPr lang="en-US" sz="1600" dirty="0">
                <a:solidFill>
                  <a:srgbClr val="002060"/>
                </a:solidFill>
                <a:latin typeface="Arial" panose="020B0604020202020204" pitchFamily="34" charset="0"/>
                <a:cs typeface="Arial" panose="020B0604020202020204" pitchFamily="34" charset="0"/>
              </a:rPr>
              <a:t>lists some workers and below each worker is the number of </a:t>
            </a:r>
            <a:r>
              <a:rPr lang="en-US" sz="1600" dirty="0" smtClean="0">
                <a:solidFill>
                  <a:srgbClr val="002060"/>
                </a:solidFill>
                <a:latin typeface="Arial" panose="020B0604020202020204" pitchFamily="34" charset="0"/>
                <a:cs typeface="Arial" panose="020B0604020202020204" pitchFamily="34" charset="0"/>
              </a:rPr>
              <a:t>jobs they </a:t>
            </a:r>
            <a:r>
              <a:rPr lang="en-US" sz="1600" dirty="0">
                <a:solidFill>
                  <a:srgbClr val="002060"/>
                </a:solidFill>
                <a:latin typeface="Arial" panose="020B0604020202020204" pitchFamily="34" charset="0"/>
                <a:cs typeface="Arial" panose="020B0604020202020204" pitchFamily="34" charset="0"/>
              </a:rPr>
              <a:t>have still to </a:t>
            </a:r>
            <a:r>
              <a:rPr lang="en-US" sz="1600" dirty="0" smtClean="0">
                <a:solidFill>
                  <a:srgbClr val="002060"/>
                </a:solidFill>
                <a:latin typeface="Arial" panose="020B0604020202020204" pitchFamily="34" charset="0"/>
                <a:cs typeface="Arial" panose="020B0604020202020204" pitchFamily="34" charset="0"/>
              </a:rPr>
              <a:t>finish </a:t>
            </a:r>
            <a:r>
              <a:rPr lang="en-US" sz="1600" dirty="0">
                <a:solidFill>
                  <a:srgbClr val="002060"/>
                </a:solidFill>
                <a:latin typeface="Arial" panose="020B0604020202020204" pitchFamily="34" charset="0"/>
                <a:cs typeface="Arial" panose="020B0604020202020204" pitchFamily="34" charset="0"/>
              </a:rPr>
              <a:t>for a project.</a:t>
            </a:r>
          </a:p>
          <a:p>
            <a:pPr marL="285750" indent="-285750">
              <a:buClr>
                <a:srgbClr val="00B050"/>
              </a:buClr>
              <a:buFont typeface="Wingdings 3" panose="05040102010807070707" pitchFamily="18" charset="2"/>
              <a:buChar char=""/>
            </a:pPr>
            <a:r>
              <a:rPr lang="en-US" sz="1600" dirty="0">
                <a:solidFill>
                  <a:srgbClr val="002060"/>
                </a:solidFill>
                <a:latin typeface="Arial" panose="020B0604020202020204" pitchFamily="34" charset="0"/>
                <a:cs typeface="Arial" panose="020B0604020202020204" pitchFamily="34" charset="0"/>
              </a:rPr>
              <a:t>Place a formula in cell A22 to count the number of jobs that still have to be </a:t>
            </a:r>
            <a:r>
              <a:rPr lang="en-US" sz="1600" dirty="0" smtClean="0">
                <a:solidFill>
                  <a:srgbClr val="002060"/>
                </a:solidFill>
                <a:latin typeface="Arial" panose="020B0604020202020204" pitchFamily="34" charset="0"/>
                <a:cs typeface="Arial" panose="020B0604020202020204" pitchFamily="34" charset="0"/>
              </a:rPr>
              <a:t>finished </a:t>
            </a:r>
            <a:r>
              <a:rPr lang="en-US" sz="1600" dirty="0">
                <a:solidFill>
                  <a:srgbClr val="002060"/>
                </a:solidFill>
                <a:latin typeface="Arial" panose="020B0604020202020204" pitchFamily="34" charset="0"/>
                <a:cs typeface="Arial" panose="020B0604020202020204" pitchFamily="34" charset="0"/>
              </a:rPr>
              <a:t>for </a:t>
            </a:r>
            <a:r>
              <a:rPr lang="en-US" sz="1600" dirty="0" smtClean="0">
                <a:solidFill>
                  <a:srgbClr val="002060"/>
                </a:solidFill>
                <a:latin typeface="Arial" panose="020B0604020202020204" pitchFamily="34" charset="0"/>
                <a:cs typeface="Arial" panose="020B0604020202020204" pitchFamily="34" charset="0"/>
              </a:rPr>
              <a:t>the project</a:t>
            </a:r>
            <a:r>
              <a:rPr lang="en-US" sz="1600" dirty="0">
                <a:solidFill>
                  <a:srgbClr val="002060"/>
                </a:solidFill>
                <a:latin typeface="Arial" panose="020B0604020202020204" pitchFamily="34" charset="0"/>
                <a:cs typeface="Arial" panose="020B0604020202020204" pitchFamily="34" charset="0"/>
              </a:rPr>
              <a:t>. Place a formula in cell A24 to count the number of workers on the project.</a:t>
            </a:r>
            <a:endParaRPr lang="en-GB" sz="1600" dirty="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341784" y="4581128"/>
            <a:ext cx="8478688" cy="2062103"/>
          </a:xfrm>
          <a:prstGeom prst="rect">
            <a:avLst/>
          </a:prstGeom>
        </p:spPr>
        <p:txBody>
          <a:bodyPr wrap="square">
            <a:spAutoFit/>
          </a:bodyPr>
          <a:lstStyle/>
          <a:p>
            <a:r>
              <a:rPr lang="en-GB" sz="1600" b="1" dirty="0" smtClean="0">
                <a:solidFill>
                  <a:srgbClr val="000000"/>
                </a:solidFill>
                <a:latin typeface="Arial" panose="020B0604020202020204" pitchFamily="34" charset="0"/>
                <a:cs typeface="Arial" panose="020B0604020202020204" pitchFamily="34" charset="0"/>
              </a:rPr>
              <a:t>COUNT</a:t>
            </a:r>
            <a:endParaRPr lang="en-GB" sz="1600" b="1" dirty="0">
              <a:solidFill>
                <a:srgbClr val="000000"/>
              </a:solidFill>
              <a:latin typeface="Arial" panose="020B0604020202020204" pitchFamily="34" charset="0"/>
              <a:cs typeface="Arial" panose="020B0604020202020204" pitchFamily="34" charset="0"/>
            </a:endParaRPr>
          </a:p>
          <a:p>
            <a:pPr marL="285750" indent="-285750">
              <a:buClr>
                <a:srgbClr val="00B050"/>
              </a:buClr>
              <a:buFont typeface="Wingdings 3" panose="05040102010807070707" pitchFamily="18" charset="2"/>
              <a:buChar char=""/>
            </a:pPr>
            <a:r>
              <a:rPr lang="en-US" sz="1600" dirty="0">
                <a:solidFill>
                  <a:srgbClr val="000000"/>
                </a:solidFill>
                <a:latin typeface="Arial" panose="020B0604020202020204" pitchFamily="34" charset="0"/>
                <a:cs typeface="Arial" panose="020B0604020202020204" pitchFamily="34" charset="0"/>
              </a:rPr>
              <a:t>For this task you will need to use functions that count different values. It </a:t>
            </a:r>
            <a:r>
              <a:rPr lang="en-US" sz="1600" dirty="0" smtClean="0">
                <a:solidFill>
                  <a:srgbClr val="000000"/>
                </a:solidFill>
                <a:latin typeface="Arial" panose="020B0604020202020204" pitchFamily="34" charset="0"/>
                <a:cs typeface="Arial" panose="020B0604020202020204" pitchFamily="34" charset="0"/>
              </a:rPr>
              <a:t>is possible </a:t>
            </a:r>
            <a:r>
              <a:rPr lang="en-US" sz="1600" dirty="0">
                <a:solidFill>
                  <a:srgbClr val="000000"/>
                </a:solidFill>
                <a:latin typeface="Arial" panose="020B0604020202020204" pitchFamily="34" charset="0"/>
                <a:cs typeface="Arial" panose="020B0604020202020204" pitchFamily="34" charset="0"/>
              </a:rPr>
              <a:t>to count the number of numeric (number) values in a list using </a:t>
            </a:r>
            <a:r>
              <a:rPr lang="en-US" sz="1600" dirty="0" smtClean="0">
                <a:solidFill>
                  <a:srgbClr val="000000"/>
                </a:solidFill>
                <a:latin typeface="Arial" panose="020B0604020202020204" pitchFamily="34" charset="0"/>
                <a:cs typeface="Arial" panose="020B0604020202020204" pitchFamily="34" charset="0"/>
              </a:rPr>
              <a:t>the </a:t>
            </a:r>
            <a:r>
              <a:rPr lang="en-US" sz="1600" b="1" dirty="0" smtClean="0">
                <a:solidFill>
                  <a:srgbClr val="FF0000"/>
                </a:solidFill>
                <a:latin typeface="Arial" panose="020B0604020202020204" pitchFamily="34" charset="0"/>
                <a:cs typeface="Arial" panose="020B0604020202020204" pitchFamily="34" charset="0"/>
              </a:rPr>
              <a:t>COUNT </a:t>
            </a:r>
            <a:r>
              <a:rPr lang="en-US" sz="1600" dirty="0" smtClean="0">
                <a:solidFill>
                  <a:srgbClr val="000000"/>
                </a:solidFill>
                <a:latin typeface="Arial" panose="020B0604020202020204" pitchFamily="34" charset="0"/>
                <a:cs typeface="Arial" panose="020B0604020202020204" pitchFamily="34" charset="0"/>
              </a:rPr>
              <a:t>function.</a:t>
            </a:r>
          </a:p>
          <a:p>
            <a:pPr marL="285750" indent="-285750">
              <a:buClr>
                <a:srgbClr val="00B050"/>
              </a:buClr>
              <a:buFont typeface="Wingdings 3" panose="05040102010807070707" pitchFamily="18" charset="2"/>
              <a:buChar char=""/>
            </a:pPr>
            <a:r>
              <a:rPr lang="en-US" sz="1600" dirty="0" smtClean="0">
                <a:solidFill>
                  <a:srgbClr val="000000"/>
                </a:solidFill>
                <a:latin typeface="Arial" panose="020B0604020202020204" pitchFamily="34" charset="0"/>
                <a:cs typeface="Arial" panose="020B0604020202020204" pitchFamily="34" charset="0"/>
              </a:rPr>
              <a:t>Open </a:t>
            </a:r>
            <a:r>
              <a:rPr lang="en-US" sz="1600" dirty="0">
                <a:solidFill>
                  <a:srgbClr val="000000"/>
                </a:solidFill>
                <a:latin typeface="Arial" panose="020B0604020202020204" pitchFamily="34" charset="0"/>
                <a:cs typeface="Arial" panose="020B0604020202020204" pitchFamily="34" charset="0"/>
              </a:rPr>
              <a:t>the </a:t>
            </a:r>
            <a:r>
              <a:rPr lang="en-US" sz="1600" dirty="0" smtClean="0">
                <a:solidFill>
                  <a:srgbClr val="000000"/>
                </a:solidFill>
                <a:latin typeface="Arial" panose="020B0604020202020204" pitchFamily="34" charset="0"/>
                <a:cs typeface="Arial" panose="020B0604020202020204" pitchFamily="34" charset="0"/>
              </a:rPr>
              <a:t>file</a:t>
            </a:r>
            <a:r>
              <a:rPr lang="en-US" sz="1600" dirty="0">
                <a:solidFill>
                  <a:srgbClr val="000000"/>
                </a:solidFill>
                <a:latin typeface="Arial" panose="020B0604020202020204" pitchFamily="34" charset="0"/>
                <a:cs typeface="Arial" panose="020B0604020202020204" pitchFamily="34" charset="0"/>
              </a:rPr>
              <a:t>, place the cursor in cell A22 and enter </a:t>
            </a:r>
            <a:r>
              <a:rPr lang="en-US" sz="1600" dirty="0" smtClean="0">
                <a:solidFill>
                  <a:srgbClr val="000000"/>
                </a:solidFill>
                <a:latin typeface="Arial" panose="020B0604020202020204" pitchFamily="34" charset="0"/>
                <a:cs typeface="Arial" panose="020B0604020202020204" pitchFamily="34" charset="0"/>
              </a:rPr>
              <a:t>the formula </a:t>
            </a:r>
            <a:r>
              <a:rPr lang="en-US" sz="1600" b="1" dirty="0">
                <a:solidFill>
                  <a:srgbClr val="00FF00"/>
                </a:solidFill>
                <a:latin typeface="Arial" panose="020B0604020202020204" pitchFamily="34" charset="0"/>
                <a:cs typeface="Arial" panose="020B0604020202020204" pitchFamily="34" charset="0"/>
              </a:rPr>
              <a:t>=COUNT(A2:A19)</a:t>
            </a:r>
            <a:r>
              <a:rPr lang="en-US" sz="1600" dirty="0">
                <a:solidFill>
                  <a:srgbClr val="000000"/>
                </a:solidFill>
                <a:latin typeface="Arial" panose="020B0604020202020204" pitchFamily="34" charset="0"/>
                <a:cs typeface="Arial" panose="020B0604020202020204" pitchFamily="34" charset="0"/>
              </a:rPr>
              <a:t>. This will look at the range A2 to A19 (</a:t>
            </a:r>
            <a:r>
              <a:rPr lang="en-US" sz="1600" dirty="0" smtClean="0">
                <a:solidFill>
                  <a:srgbClr val="000000"/>
                </a:solidFill>
                <a:latin typeface="Arial" panose="020B0604020202020204" pitchFamily="34" charset="0"/>
                <a:cs typeface="Arial" panose="020B0604020202020204" pitchFamily="34" charset="0"/>
              </a:rPr>
              <a:t>notice that </a:t>
            </a:r>
            <a:r>
              <a:rPr lang="en-US" sz="1600" dirty="0">
                <a:solidFill>
                  <a:srgbClr val="000000"/>
                </a:solidFill>
                <a:latin typeface="Arial" panose="020B0604020202020204" pitchFamily="34" charset="0"/>
                <a:cs typeface="Arial" panose="020B0604020202020204" pitchFamily="34" charset="0"/>
              </a:rPr>
              <a:t>you have not counted cell A1, which contains the title, nor cell A20, </a:t>
            </a:r>
            <a:r>
              <a:rPr lang="en-US" sz="1600" dirty="0" smtClean="0">
                <a:solidFill>
                  <a:srgbClr val="000000"/>
                </a:solidFill>
                <a:latin typeface="Arial" panose="020B0604020202020204" pitchFamily="34" charset="0"/>
                <a:cs typeface="Arial" panose="020B0604020202020204" pitchFamily="34" charset="0"/>
              </a:rPr>
              <a:t>which may </a:t>
            </a:r>
            <a:r>
              <a:rPr lang="en-US" sz="1600" dirty="0">
                <a:solidFill>
                  <a:srgbClr val="000000"/>
                </a:solidFill>
                <a:latin typeface="Arial" panose="020B0604020202020204" pitchFamily="34" charset="0"/>
                <a:cs typeface="Arial" panose="020B0604020202020204" pitchFamily="34" charset="0"/>
              </a:rPr>
              <a:t>be used for something else later) and count only the cells with numbers </a:t>
            </a:r>
            <a:r>
              <a:rPr lang="en-US" sz="1600" dirty="0" smtClean="0">
                <a:solidFill>
                  <a:srgbClr val="000000"/>
                </a:solidFill>
                <a:latin typeface="Arial" panose="020B0604020202020204" pitchFamily="34" charset="0"/>
                <a:cs typeface="Arial" panose="020B0604020202020204" pitchFamily="34" charset="0"/>
              </a:rPr>
              <a:t>in them</a:t>
            </a:r>
            <a:r>
              <a:rPr lang="en-US" sz="1600" dirty="0">
                <a:solidFill>
                  <a:srgbClr val="000000"/>
                </a:solidFill>
                <a:latin typeface="Arial" panose="020B0604020202020204" pitchFamily="34" charset="0"/>
                <a:cs typeface="Arial" panose="020B0604020202020204" pitchFamily="34" charset="0"/>
              </a:rPr>
              <a:t>. It will not count any blank spaces and should give the value 7.</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6960802"/>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342</a:t>
            </a:r>
            <a:endParaRPr lang="en-GB" sz="1400" b="1" dirty="0">
              <a:latin typeface="Calibri" panose="020F0502020204030204" pitchFamily="34" charset="0"/>
            </a:endParaRPr>
          </a:p>
        </p:txBody>
      </p:sp>
      <p:sp>
        <p:nvSpPr>
          <p:cNvPr id="2" name="Rectangle 1"/>
          <p:cNvSpPr/>
          <p:nvPr/>
        </p:nvSpPr>
        <p:spPr>
          <a:xfrm>
            <a:off x="323528" y="1196752"/>
            <a:ext cx="6137580" cy="3539430"/>
          </a:xfrm>
          <a:prstGeom prst="rect">
            <a:avLst/>
          </a:prstGeom>
        </p:spPr>
        <p:txBody>
          <a:bodyPr wrap="square">
            <a:spAutoFit/>
          </a:bodyPr>
          <a:lstStyle/>
          <a:p>
            <a:pPr>
              <a:buClr>
                <a:srgbClr val="00B050"/>
              </a:buClr>
            </a:pPr>
            <a:r>
              <a:rPr lang="en-GB" sz="1600" b="1" dirty="0" smtClean="0">
                <a:solidFill>
                  <a:srgbClr val="000000"/>
                </a:solidFill>
                <a:latin typeface="Arial" panose="020B0604020202020204" pitchFamily="34" charset="0"/>
                <a:cs typeface="Arial" panose="020B0604020202020204" pitchFamily="34" charset="0"/>
              </a:rPr>
              <a:t>COUNTA</a:t>
            </a:r>
            <a:endParaRPr lang="en-GB" sz="1600" b="1" dirty="0">
              <a:solidFill>
                <a:srgbClr val="000000"/>
              </a:solidFill>
              <a:latin typeface="Arial" panose="020B0604020202020204" pitchFamily="34" charset="0"/>
              <a:cs typeface="Arial" panose="020B0604020202020204" pitchFamily="34" charset="0"/>
            </a:endParaRPr>
          </a:p>
          <a:p>
            <a:pPr marL="285750" indent="-285750">
              <a:buClr>
                <a:srgbClr val="00B050"/>
              </a:buClr>
              <a:buFont typeface="Wingdings 3" panose="05040102010807070707" pitchFamily="18" charset="2"/>
              <a:buChar char=""/>
            </a:pPr>
            <a:r>
              <a:rPr lang="en-US" sz="1600" dirty="0">
                <a:solidFill>
                  <a:srgbClr val="000000"/>
                </a:solidFill>
                <a:latin typeface="Arial" panose="020B0604020202020204" pitchFamily="34" charset="0"/>
                <a:cs typeface="Arial" panose="020B0604020202020204" pitchFamily="34" charset="0"/>
              </a:rPr>
              <a:t>The </a:t>
            </a:r>
            <a:r>
              <a:rPr lang="en-US" sz="1600" b="1" dirty="0">
                <a:solidFill>
                  <a:srgbClr val="FF0000"/>
                </a:solidFill>
                <a:latin typeface="Arial" panose="020B0604020202020204" pitchFamily="34" charset="0"/>
                <a:cs typeface="Arial" panose="020B0604020202020204" pitchFamily="34" charset="0"/>
              </a:rPr>
              <a:t>COUNTA </a:t>
            </a:r>
            <a:r>
              <a:rPr lang="en-US" sz="1600" dirty="0">
                <a:solidFill>
                  <a:srgbClr val="000000"/>
                </a:solidFill>
                <a:latin typeface="Arial" panose="020B0604020202020204" pitchFamily="34" charset="0"/>
                <a:cs typeface="Arial" panose="020B0604020202020204" pitchFamily="34" charset="0"/>
              </a:rPr>
              <a:t>function works in a similar way to the </a:t>
            </a:r>
            <a:r>
              <a:rPr lang="en-US" sz="1600" b="1" dirty="0">
                <a:solidFill>
                  <a:srgbClr val="FF0000"/>
                </a:solidFill>
                <a:latin typeface="Arial" panose="020B0604020202020204" pitchFamily="34" charset="0"/>
                <a:cs typeface="Arial" panose="020B0604020202020204" pitchFamily="34" charset="0"/>
              </a:rPr>
              <a:t>COUNT </a:t>
            </a:r>
            <a:r>
              <a:rPr lang="en-US" sz="1600" dirty="0">
                <a:solidFill>
                  <a:srgbClr val="000000"/>
                </a:solidFill>
                <a:latin typeface="Arial" panose="020B0604020202020204" pitchFamily="34" charset="0"/>
                <a:cs typeface="Arial" panose="020B0604020202020204" pitchFamily="34" charset="0"/>
              </a:rPr>
              <a:t>function. </a:t>
            </a:r>
            <a:r>
              <a:rPr lang="en-US" sz="1600" dirty="0" smtClean="0">
                <a:solidFill>
                  <a:srgbClr val="000000"/>
                </a:solidFill>
                <a:latin typeface="Arial" panose="020B0604020202020204" pitchFamily="34" charset="0"/>
                <a:cs typeface="Arial" panose="020B0604020202020204" pitchFamily="34" charset="0"/>
              </a:rPr>
              <a:t>Rather than </a:t>
            </a:r>
            <a:r>
              <a:rPr lang="en-US" sz="1600" dirty="0">
                <a:solidFill>
                  <a:srgbClr val="000000"/>
                </a:solidFill>
                <a:latin typeface="Arial" panose="020B0604020202020204" pitchFamily="34" charset="0"/>
                <a:cs typeface="Arial" panose="020B0604020202020204" pitchFamily="34" charset="0"/>
              </a:rPr>
              <a:t>counting just the number of numeric values, this function counts the </a:t>
            </a:r>
            <a:r>
              <a:rPr lang="en-US" sz="1600" dirty="0" smtClean="0">
                <a:solidFill>
                  <a:srgbClr val="000000"/>
                </a:solidFill>
                <a:latin typeface="Arial" panose="020B0604020202020204" pitchFamily="34" charset="0"/>
                <a:cs typeface="Arial" panose="020B0604020202020204" pitchFamily="34" charset="0"/>
              </a:rPr>
              <a:t>number of </a:t>
            </a:r>
            <a:r>
              <a:rPr lang="en-US" sz="1600" dirty="0">
                <a:solidFill>
                  <a:srgbClr val="000000"/>
                </a:solidFill>
                <a:latin typeface="Arial" panose="020B0604020202020204" pitchFamily="34" charset="0"/>
                <a:cs typeface="Arial" panose="020B0604020202020204" pitchFamily="34" charset="0"/>
              </a:rPr>
              <a:t>numeric or text values displayed in the cells. It will not count any blank </a:t>
            </a:r>
            <a:r>
              <a:rPr lang="en-US" sz="1600" dirty="0" smtClean="0">
                <a:solidFill>
                  <a:srgbClr val="000000"/>
                </a:solidFill>
                <a:latin typeface="Arial" panose="020B0604020202020204" pitchFamily="34" charset="0"/>
                <a:cs typeface="Arial" panose="020B0604020202020204" pitchFamily="34" charset="0"/>
              </a:rPr>
              <a:t>cells within </a:t>
            </a:r>
            <a:r>
              <a:rPr lang="en-US" sz="1600" dirty="0">
                <a:solidFill>
                  <a:srgbClr val="000000"/>
                </a:solidFill>
                <a:latin typeface="Arial" panose="020B0604020202020204" pitchFamily="34" charset="0"/>
                <a:cs typeface="Arial" panose="020B0604020202020204" pitchFamily="34" charset="0"/>
              </a:rPr>
              <a:t>the range. There is no count function for just text values in Excel, so </a:t>
            </a:r>
            <a:r>
              <a:rPr lang="en-US" sz="1600" dirty="0" smtClean="0">
                <a:solidFill>
                  <a:srgbClr val="000000"/>
                </a:solidFill>
                <a:latin typeface="Arial" panose="020B0604020202020204" pitchFamily="34" charset="0"/>
                <a:cs typeface="Arial" panose="020B0604020202020204" pitchFamily="34" charset="0"/>
              </a:rPr>
              <a:t>the </a:t>
            </a:r>
            <a:r>
              <a:rPr lang="en-US" sz="1600" b="1" dirty="0" smtClean="0">
                <a:solidFill>
                  <a:srgbClr val="FF0000"/>
                </a:solidFill>
                <a:latin typeface="Arial" panose="020B0604020202020204" pitchFamily="34" charset="0"/>
                <a:cs typeface="Arial" panose="020B0604020202020204" pitchFamily="34" charset="0"/>
              </a:rPr>
              <a:t>COUNTA </a:t>
            </a:r>
            <a:r>
              <a:rPr lang="en-US" sz="1600" dirty="0">
                <a:solidFill>
                  <a:srgbClr val="000000"/>
                </a:solidFill>
                <a:latin typeface="Arial" panose="020B0604020202020204" pitchFamily="34" charset="0"/>
                <a:cs typeface="Arial" panose="020B0604020202020204" pitchFamily="34" charset="0"/>
              </a:rPr>
              <a:t>and </a:t>
            </a:r>
            <a:r>
              <a:rPr lang="en-US" sz="1600" b="1" dirty="0">
                <a:solidFill>
                  <a:srgbClr val="FF0000"/>
                </a:solidFill>
                <a:latin typeface="Arial" panose="020B0604020202020204" pitchFamily="34" charset="0"/>
                <a:cs typeface="Arial" panose="020B0604020202020204" pitchFamily="34" charset="0"/>
              </a:rPr>
              <a:t>COUNT </a:t>
            </a:r>
            <a:r>
              <a:rPr lang="en-US" sz="1600" dirty="0">
                <a:solidFill>
                  <a:srgbClr val="000000"/>
                </a:solidFill>
                <a:latin typeface="Arial" panose="020B0604020202020204" pitchFamily="34" charset="0"/>
                <a:cs typeface="Arial" panose="020B0604020202020204" pitchFamily="34" charset="0"/>
              </a:rPr>
              <a:t>functions will both be used to calculate the </a:t>
            </a:r>
            <a:r>
              <a:rPr lang="en-US" sz="1600" dirty="0" smtClean="0">
                <a:solidFill>
                  <a:srgbClr val="000000"/>
                </a:solidFill>
                <a:latin typeface="Arial" panose="020B0604020202020204" pitchFamily="34" charset="0"/>
                <a:cs typeface="Arial" panose="020B0604020202020204" pitchFamily="34" charset="0"/>
              </a:rPr>
              <a:t>number of </a:t>
            </a:r>
            <a:r>
              <a:rPr lang="en-US" sz="1600" dirty="0">
                <a:solidFill>
                  <a:srgbClr val="000000"/>
                </a:solidFill>
                <a:latin typeface="Arial" panose="020B0604020202020204" pitchFamily="34" charset="0"/>
                <a:cs typeface="Arial" panose="020B0604020202020204" pitchFamily="34" charset="0"/>
              </a:rPr>
              <a:t>workers on the </a:t>
            </a:r>
            <a:r>
              <a:rPr lang="en-US" sz="1600" dirty="0" smtClean="0">
                <a:solidFill>
                  <a:srgbClr val="000000"/>
                </a:solidFill>
                <a:latin typeface="Arial" panose="020B0604020202020204" pitchFamily="34" charset="0"/>
                <a:cs typeface="Arial" panose="020B0604020202020204" pitchFamily="34" charset="0"/>
              </a:rPr>
              <a:t>project.</a:t>
            </a:r>
          </a:p>
          <a:p>
            <a:pPr marL="285750" indent="-285750">
              <a:buClr>
                <a:srgbClr val="00B050"/>
              </a:buClr>
              <a:buFont typeface="Wingdings 3" panose="05040102010807070707" pitchFamily="18" charset="2"/>
              <a:buChar char=""/>
            </a:pPr>
            <a:r>
              <a:rPr lang="en-US" sz="1600" dirty="0" smtClean="0">
                <a:solidFill>
                  <a:srgbClr val="000000"/>
                </a:solidFill>
                <a:latin typeface="Arial" panose="020B0604020202020204" pitchFamily="34" charset="0"/>
                <a:cs typeface="Arial" panose="020B0604020202020204" pitchFamily="34" charset="0"/>
              </a:rPr>
              <a:t>Place </a:t>
            </a:r>
            <a:r>
              <a:rPr lang="en-US" sz="1600" dirty="0">
                <a:solidFill>
                  <a:srgbClr val="000000"/>
                </a:solidFill>
                <a:latin typeface="Arial" panose="020B0604020202020204" pitchFamily="34" charset="0"/>
                <a:cs typeface="Arial" panose="020B0604020202020204" pitchFamily="34" charset="0"/>
              </a:rPr>
              <a:t>the cursor in cell A24 and enter the </a:t>
            </a:r>
            <a:r>
              <a:rPr lang="en-US" sz="1600" dirty="0" smtClean="0">
                <a:solidFill>
                  <a:srgbClr val="000000"/>
                </a:solidFill>
                <a:latin typeface="Arial" panose="020B0604020202020204" pitchFamily="34" charset="0"/>
                <a:cs typeface="Arial" panose="020B0604020202020204" pitchFamily="34" charset="0"/>
              </a:rPr>
              <a:t>formula </a:t>
            </a:r>
            <a:r>
              <a:rPr lang="en-US" sz="1600" b="1" dirty="0" smtClean="0">
                <a:solidFill>
                  <a:srgbClr val="00FF00"/>
                </a:solidFill>
                <a:latin typeface="Arial" panose="020B0604020202020204" pitchFamily="34" charset="0"/>
                <a:cs typeface="Arial" panose="020B0604020202020204" pitchFamily="34" charset="0"/>
              </a:rPr>
              <a:t>=COUNTA(A2:A19</a:t>
            </a:r>
            <a:r>
              <a:rPr lang="en-US" sz="1600" b="1" dirty="0">
                <a:solidFill>
                  <a:srgbClr val="00FF00"/>
                </a:solidFill>
                <a:latin typeface="Arial" panose="020B0604020202020204" pitchFamily="34" charset="0"/>
                <a:cs typeface="Arial" panose="020B0604020202020204" pitchFamily="34" charset="0"/>
              </a:rPr>
              <a:t>)−COUNT(A2:A19)</a:t>
            </a:r>
            <a:r>
              <a:rPr lang="en-US" sz="1600" dirty="0">
                <a:solidFill>
                  <a:srgbClr val="000000"/>
                </a:solidFill>
                <a:latin typeface="Arial" panose="020B0604020202020204" pitchFamily="34" charset="0"/>
                <a:cs typeface="Arial" panose="020B0604020202020204" pitchFamily="34" charset="0"/>
              </a:rPr>
              <a:t>. This will look at the range A2 </a:t>
            </a:r>
            <a:r>
              <a:rPr lang="en-US" sz="1600" dirty="0" smtClean="0">
                <a:solidFill>
                  <a:srgbClr val="000000"/>
                </a:solidFill>
                <a:latin typeface="Arial" panose="020B0604020202020204" pitchFamily="34" charset="0"/>
                <a:cs typeface="Arial" panose="020B0604020202020204" pitchFamily="34" charset="0"/>
              </a:rPr>
              <a:t>to A19 </a:t>
            </a:r>
            <a:r>
              <a:rPr lang="en-US" sz="1600" dirty="0">
                <a:solidFill>
                  <a:srgbClr val="000000"/>
                </a:solidFill>
                <a:latin typeface="Arial" panose="020B0604020202020204" pitchFamily="34" charset="0"/>
                <a:cs typeface="Arial" panose="020B0604020202020204" pitchFamily="34" charset="0"/>
              </a:rPr>
              <a:t>and count the cells with text or numbers in them, then subtract the </a:t>
            </a:r>
            <a:r>
              <a:rPr lang="en-US" sz="1600" dirty="0" smtClean="0">
                <a:solidFill>
                  <a:srgbClr val="000000"/>
                </a:solidFill>
                <a:latin typeface="Arial" panose="020B0604020202020204" pitchFamily="34" charset="0"/>
                <a:cs typeface="Arial" panose="020B0604020202020204" pitchFamily="34" charset="0"/>
              </a:rPr>
              <a:t>number of </a:t>
            </a:r>
            <a:r>
              <a:rPr lang="en-US" sz="1600" dirty="0">
                <a:solidFill>
                  <a:srgbClr val="000000"/>
                </a:solidFill>
                <a:latin typeface="Arial" panose="020B0604020202020204" pitchFamily="34" charset="0"/>
                <a:cs typeface="Arial" panose="020B0604020202020204" pitchFamily="34" charset="0"/>
              </a:rPr>
              <a:t>cells with numbers in to leave only the cells with text in them, in other </a:t>
            </a:r>
            <a:r>
              <a:rPr lang="en-US" sz="1600" dirty="0" smtClean="0">
                <a:solidFill>
                  <a:srgbClr val="000000"/>
                </a:solidFill>
                <a:latin typeface="Arial" panose="020B0604020202020204" pitchFamily="34" charset="0"/>
                <a:cs typeface="Arial" panose="020B0604020202020204" pitchFamily="34" charset="0"/>
              </a:rPr>
              <a:t>words the </a:t>
            </a:r>
            <a:r>
              <a:rPr lang="en-US" sz="1600" dirty="0">
                <a:solidFill>
                  <a:srgbClr val="000000"/>
                </a:solidFill>
                <a:latin typeface="Arial" panose="020B0604020202020204" pitchFamily="34" charset="0"/>
                <a:cs typeface="Arial" panose="020B0604020202020204" pitchFamily="34" charset="0"/>
              </a:rPr>
              <a:t>names of the employees. It should give the value 9 and look like this.</a:t>
            </a:r>
            <a:endParaRPr lang="en-GB" sz="1600"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rotWithShape="1">
          <a:blip r:embed="rId5"/>
          <a:srcRect t="12797" r="77672" b="19485"/>
          <a:stretch/>
        </p:blipFill>
        <p:spPr>
          <a:xfrm>
            <a:off x="6461108" y="1196752"/>
            <a:ext cx="2449331" cy="4176464"/>
          </a:xfrm>
          <a:prstGeom prst="rect">
            <a:avLst/>
          </a:prstGeom>
        </p:spPr>
      </p:pic>
      <p:pic>
        <p:nvPicPr>
          <p:cNvPr id="12" name="Picture 11"/>
          <p:cNvPicPr>
            <a:picLocks noChangeAspect="1"/>
          </p:cNvPicPr>
          <p:nvPr/>
        </p:nvPicPr>
        <p:blipFill rotWithShape="1">
          <a:blip r:embed="rId6"/>
          <a:srcRect l="191" t="67718" r="77118" b="19485"/>
          <a:stretch/>
        </p:blipFill>
        <p:spPr>
          <a:xfrm>
            <a:off x="447384" y="4940045"/>
            <a:ext cx="4772688" cy="1513291"/>
          </a:xfrm>
          <a:prstGeom prst="rect">
            <a:avLst/>
          </a:prstGeom>
        </p:spPr>
      </p:pic>
      <p:cxnSp>
        <p:nvCxnSpPr>
          <p:cNvPr id="14" name="Straight Arrow Connector 13"/>
          <p:cNvCxnSpPr/>
          <p:nvPr/>
        </p:nvCxnSpPr>
        <p:spPr>
          <a:xfrm>
            <a:off x="5627406" y="4731327"/>
            <a:ext cx="1104834" cy="42586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4090170" y="4725144"/>
            <a:ext cx="1491002" cy="14401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2555776" y="4725144"/>
            <a:ext cx="3068789" cy="7560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726804"/>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344</a:t>
            </a:r>
            <a:endParaRPr lang="en-GB" sz="1400" b="1" dirty="0">
              <a:latin typeface="Calibri" panose="020F0502020204030204" pitchFamily="34" charset="0"/>
            </a:endParaRPr>
          </a:p>
        </p:txBody>
      </p:sp>
      <p:sp>
        <p:nvSpPr>
          <p:cNvPr id="2" name="Rectangle 1"/>
          <p:cNvSpPr/>
          <p:nvPr/>
        </p:nvSpPr>
        <p:spPr>
          <a:xfrm>
            <a:off x="323528" y="1191897"/>
            <a:ext cx="8496944" cy="5324535"/>
          </a:xfrm>
          <a:prstGeom prst="rect">
            <a:avLst/>
          </a:prstGeom>
        </p:spPr>
        <p:txBody>
          <a:bodyPr wrap="square">
            <a:spAutoFit/>
          </a:bodyPr>
          <a:lstStyle/>
          <a:p>
            <a:pPr>
              <a:buClr>
                <a:srgbClr val="00B050"/>
              </a:buClr>
            </a:pPr>
            <a:r>
              <a:rPr lang="en-GB" sz="2000" b="1" dirty="0">
                <a:solidFill>
                  <a:srgbClr val="FF0000"/>
                </a:solidFill>
              </a:rPr>
              <a:t>Activity 20c</a:t>
            </a:r>
          </a:p>
          <a:p>
            <a:pPr marL="284163" indent="-284163">
              <a:buClr>
                <a:srgbClr val="00B050"/>
              </a:buClr>
              <a:buFont typeface="+mj-lt"/>
              <a:buAutoNum type="arabicPeriod"/>
            </a:pPr>
            <a:r>
              <a:rPr lang="en-US" sz="2000" dirty="0">
                <a:solidFill>
                  <a:srgbClr val="FF0000"/>
                </a:solidFill>
              </a:rPr>
              <a:t>Open the </a:t>
            </a:r>
            <a:r>
              <a:rPr lang="en-US" sz="2000" dirty="0" smtClean="0">
                <a:solidFill>
                  <a:srgbClr val="FF0000"/>
                </a:solidFill>
              </a:rPr>
              <a:t>file </a:t>
            </a:r>
            <a:r>
              <a:rPr lang="en-US" sz="2000" b="1" dirty="0">
                <a:solidFill>
                  <a:srgbClr val="FF0000"/>
                </a:solidFill>
                <a:hlinkClick r:id="rId5" action="ppaction://hlinkfile"/>
              </a:rPr>
              <a:t>CLASSLIST.CSV</a:t>
            </a:r>
            <a:r>
              <a:rPr lang="en-US" sz="2000" dirty="0">
                <a:solidFill>
                  <a:srgbClr val="FF0000"/>
                </a:solidFill>
              </a:rPr>
              <a:t>. This spreadsheet lists all the students in a class. If a student </a:t>
            </a:r>
            <a:r>
              <a:rPr lang="en-US" sz="2000" dirty="0" smtClean="0">
                <a:solidFill>
                  <a:srgbClr val="FF0000"/>
                </a:solidFill>
              </a:rPr>
              <a:t>has attended </a:t>
            </a:r>
            <a:r>
              <a:rPr lang="en-US" sz="2000" dirty="0">
                <a:solidFill>
                  <a:srgbClr val="FF0000"/>
                </a:solidFill>
              </a:rPr>
              <a:t>any clubs during the year, the number of times they have attended is recorded in </a:t>
            </a:r>
            <a:r>
              <a:rPr lang="en-US" sz="2000" dirty="0" smtClean="0">
                <a:solidFill>
                  <a:srgbClr val="FF0000"/>
                </a:solidFill>
              </a:rPr>
              <a:t>the </a:t>
            </a:r>
            <a:r>
              <a:rPr lang="en-GB" sz="2000" dirty="0" smtClean="0">
                <a:solidFill>
                  <a:srgbClr val="FF0000"/>
                </a:solidFill>
              </a:rPr>
              <a:t>cell </a:t>
            </a:r>
            <a:r>
              <a:rPr lang="en-GB" sz="2000" dirty="0">
                <a:solidFill>
                  <a:srgbClr val="FF0000"/>
                </a:solidFill>
              </a:rPr>
              <a:t>below their </a:t>
            </a:r>
            <a:r>
              <a:rPr lang="en-GB" sz="2000" dirty="0" smtClean="0">
                <a:solidFill>
                  <a:srgbClr val="FF0000"/>
                </a:solidFill>
              </a:rPr>
              <a:t>name.</a:t>
            </a:r>
          </a:p>
          <a:p>
            <a:pPr marL="284163" indent="-284163">
              <a:buClr>
                <a:srgbClr val="00B050"/>
              </a:buClr>
              <a:buFont typeface="+mj-lt"/>
              <a:buAutoNum type="arabicPeriod"/>
            </a:pPr>
            <a:r>
              <a:rPr lang="en-US" sz="2000" dirty="0" smtClean="0">
                <a:solidFill>
                  <a:srgbClr val="FF0000"/>
                </a:solidFill>
              </a:rPr>
              <a:t>Place </a:t>
            </a:r>
            <a:r>
              <a:rPr lang="en-US" sz="2000" dirty="0">
                <a:solidFill>
                  <a:srgbClr val="FF0000"/>
                </a:solidFill>
              </a:rPr>
              <a:t>a formula in cell </a:t>
            </a:r>
            <a:r>
              <a:rPr lang="en-US" sz="2000" b="1" dirty="0">
                <a:solidFill>
                  <a:srgbClr val="FF0000"/>
                </a:solidFill>
              </a:rPr>
              <a:t>A71</a:t>
            </a:r>
            <a:r>
              <a:rPr lang="en-US" sz="2000" dirty="0">
                <a:solidFill>
                  <a:srgbClr val="FF0000"/>
                </a:solidFill>
              </a:rPr>
              <a:t> to count the number of students in the class. Place a formula in </a:t>
            </a:r>
            <a:r>
              <a:rPr lang="en-US" sz="2000" dirty="0" smtClean="0">
                <a:solidFill>
                  <a:srgbClr val="FF0000"/>
                </a:solidFill>
              </a:rPr>
              <a:t>cell </a:t>
            </a:r>
            <a:r>
              <a:rPr lang="en-US" sz="2000" b="1" dirty="0" smtClean="0">
                <a:solidFill>
                  <a:srgbClr val="FF0000"/>
                </a:solidFill>
              </a:rPr>
              <a:t>A74</a:t>
            </a:r>
            <a:r>
              <a:rPr lang="en-US" sz="2000" dirty="0" smtClean="0">
                <a:solidFill>
                  <a:srgbClr val="FF0000"/>
                </a:solidFill>
              </a:rPr>
              <a:t> </a:t>
            </a:r>
            <a:r>
              <a:rPr lang="en-US" sz="2000" dirty="0">
                <a:solidFill>
                  <a:srgbClr val="FF0000"/>
                </a:solidFill>
              </a:rPr>
              <a:t>to count the number of students who have attended extra clubs this year</a:t>
            </a:r>
            <a:r>
              <a:rPr lang="en-US" sz="2000" dirty="0" smtClean="0">
                <a:solidFill>
                  <a:srgbClr val="FF0000"/>
                </a:solidFill>
              </a:rPr>
              <a:t>.</a:t>
            </a:r>
            <a:r>
              <a:rPr lang="en-GB" sz="2000" b="1" dirty="0"/>
              <a:t> </a:t>
            </a:r>
            <a:endParaRPr lang="en-GB" sz="2000" b="1" dirty="0" smtClean="0"/>
          </a:p>
          <a:p>
            <a:r>
              <a:rPr lang="en-GB" sz="2000" b="1" dirty="0" smtClean="0">
                <a:solidFill>
                  <a:srgbClr val="0070C0"/>
                </a:solidFill>
              </a:rPr>
              <a:t>Task </a:t>
            </a:r>
            <a:r>
              <a:rPr lang="en-GB" sz="2000" b="1" dirty="0">
                <a:solidFill>
                  <a:srgbClr val="0070C0"/>
                </a:solidFill>
              </a:rPr>
              <a:t>20h</a:t>
            </a:r>
          </a:p>
          <a:p>
            <a:pPr marL="285750" indent="-285750">
              <a:buClr>
                <a:srgbClr val="00B050"/>
              </a:buClr>
              <a:buFont typeface="Arial" panose="020B0604020202020204" pitchFamily="34" charset="0"/>
              <a:buChar char="•"/>
              <a:tabLst>
                <a:tab pos="284163" algn="l"/>
              </a:tabLst>
            </a:pPr>
            <a:r>
              <a:rPr lang="en-US" sz="2000" dirty="0">
                <a:solidFill>
                  <a:srgbClr val="0070C0"/>
                </a:solidFill>
              </a:rPr>
              <a:t>Open the </a:t>
            </a:r>
            <a:r>
              <a:rPr lang="en-US" sz="2000" dirty="0" smtClean="0">
                <a:solidFill>
                  <a:srgbClr val="0070C0"/>
                </a:solidFill>
              </a:rPr>
              <a:t>file </a:t>
            </a:r>
            <a:r>
              <a:rPr lang="en-US" sz="2000" b="1" dirty="0">
                <a:solidFill>
                  <a:srgbClr val="0070C0"/>
                </a:solidFill>
                <a:hlinkClick r:id="rId6" action="ppaction://hlinkfile"/>
              </a:rPr>
              <a:t>STAFF.CSV</a:t>
            </a:r>
            <a:r>
              <a:rPr lang="en-US" sz="2000" dirty="0">
                <a:solidFill>
                  <a:srgbClr val="0070C0"/>
                </a:solidFill>
              </a:rPr>
              <a:t>. This </a:t>
            </a:r>
            <a:r>
              <a:rPr lang="en-US" sz="2000" dirty="0" smtClean="0">
                <a:solidFill>
                  <a:srgbClr val="0070C0"/>
                </a:solidFill>
              </a:rPr>
              <a:t>file </a:t>
            </a:r>
            <a:r>
              <a:rPr lang="en-US" sz="2000" dirty="0">
                <a:solidFill>
                  <a:srgbClr val="0070C0"/>
                </a:solidFill>
              </a:rPr>
              <a:t>lists some workers on another project and lists each worker’s job.</a:t>
            </a:r>
          </a:p>
          <a:p>
            <a:pPr marL="285750" indent="-285750">
              <a:buClr>
                <a:srgbClr val="00B050"/>
              </a:buClr>
              <a:buFont typeface="Arial" panose="020B0604020202020204" pitchFamily="34" charset="0"/>
              <a:buChar char="•"/>
              <a:tabLst>
                <a:tab pos="284163" algn="l"/>
              </a:tabLst>
            </a:pPr>
            <a:r>
              <a:rPr lang="en-US" sz="2000" dirty="0" smtClean="0">
                <a:solidFill>
                  <a:srgbClr val="0070C0"/>
                </a:solidFill>
              </a:rPr>
              <a:t>Place </a:t>
            </a:r>
            <a:r>
              <a:rPr lang="en-US" sz="2000" dirty="0">
                <a:solidFill>
                  <a:srgbClr val="0070C0"/>
                </a:solidFill>
              </a:rPr>
              <a:t>formulae in cells </a:t>
            </a:r>
            <a:r>
              <a:rPr lang="en-US" sz="2000" b="1" dirty="0">
                <a:solidFill>
                  <a:srgbClr val="0070C0"/>
                </a:solidFill>
              </a:rPr>
              <a:t>B24 to B28 </a:t>
            </a:r>
            <a:r>
              <a:rPr lang="en-US" sz="2000" dirty="0">
                <a:solidFill>
                  <a:srgbClr val="0070C0"/>
                </a:solidFill>
              </a:rPr>
              <a:t>to count how many of each type of worker are </a:t>
            </a:r>
            <a:r>
              <a:rPr lang="en-US" sz="2000" dirty="0" smtClean="0">
                <a:solidFill>
                  <a:srgbClr val="0070C0"/>
                </a:solidFill>
              </a:rPr>
              <a:t>employed </a:t>
            </a:r>
            <a:r>
              <a:rPr lang="en-GB" sz="2000" dirty="0" smtClean="0">
                <a:solidFill>
                  <a:srgbClr val="0070C0"/>
                </a:solidFill>
              </a:rPr>
              <a:t>on </a:t>
            </a:r>
            <a:r>
              <a:rPr lang="en-GB" sz="2000" dirty="0">
                <a:solidFill>
                  <a:srgbClr val="0070C0"/>
                </a:solidFill>
              </a:rPr>
              <a:t>the project.</a:t>
            </a:r>
          </a:p>
          <a:p>
            <a:pPr marL="285750" indent="-285750">
              <a:buClr>
                <a:srgbClr val="00B050"/>
              </a:buClr>
              <a:buFont typeface="Arial" panose="020B0604020202020204" pitchFamily="34" charset="0"/>
              <a:buChar char="•"/>
              <a:tabLst>
                <a:tab pos="284163" algn="l"/>
              </a:tabLst>
            </a:pPr>
            <a:r>
              <a:rPr lang="en-US" sz="2000" dirty="0" smtClean="0">
                <a:solidFill>
                  <a:srgbClr val="0070C0"/>
                </a:solidFill>
              </a:rPr>
              <a:t>Place </a:t>
            </a:r>
            <a:r>
              <a:rPr lang="en-US" sz="2000" dirty="0">
                <a:solidFill>
                  <a:srgbClr val="0070C0"/>
                </a:solidFill>
              </a:rPr>
              <a:t>a formula in cell </a:t>
            </a:r>
            <a:r>
              <a:rPr lang="en-US" sz="2000" b="1" dirty="0">
                <a:solidFill>
                  <a:srgbClr val="0070C0"/>
                </a:solidFill>
              </a:rPr>
              <a:t>B31</a:t>
            </a:r>
            <a:r>
              <a:rPr lang="en-US" sz="2000" dirty="0">
                <a:solidFill>
                  <a:srgbClr val="0070C0"/>
                </a:solidFill>
              </a:rPr>
              <a:t> to count the number of employees with less than </a:t>
            </a:r>
            <a:r>
              <a:rPr lang="en-US" sz="2000" dirty="0" smtClean="0">
                <a:solidFill>
                  <a:srgbClr val="0070C0"/>
                </a:solidFill>
              </a:rPr>
              <a:t>five </a:t>
            </a:r>
            <a:r>
              <a:rPr lang="en-US" sz="2000" dirty="0">
                <a:solidFill>
                  <a:srgbClr val="0070C0"/>
                </a:solidFill>
              </a:rPr>
              <a:t>years’ experience.</a:t>
            </a:r>
          </a:p>
          <a:p>
            <a:pPr marL="285750" indent="-285750">
              <a:buClr>
                <a:srgbClr val="00B050"/>
              </a:buClr>
              <a:buFont typeface="Arial" panose="020B0604020202020204" pitchFamily="34" charset="0"/>
              <a:buChar char="•"/>
              <a:tabLst>
                <a:tab pos="284163" algn="l"/>
              </a:tabLst>
            </a:pPr>
            <a:r>
              <a:rPr lang="en-US" sz="2000" dirty="0" smtClean="0">
                <a:solidFill>
                  <a:srgbClr val="0070C0"/>
                </a:solidFill>
              </a:rPr>
              <a:t>Place </a:t>
            </a:r>
            <a:r>
              <a:rPr lang="en-US" sz="2000" dirty="0">
                <a:solidFill>
                  <a:srgbClr val="0070C0"/>
                </a:solidFill>
              </a:rPr>
              <a:t>a formula in cell </a:t>
            </a:r>
            <a:r>
              <a:rPr lang="en-US" sz="2000" b="1" dirty="0">
                <a:solidFill>
                  <a:srgbClr val="0070C0"/>
                </a:solidFill>
              </a:rPr>
              <a:t>B32</a:t>
            </a:r>
            <a:r>
              <a:rPr lang="en-US" sz="2000" dirty="0">
                <a:solidFill>
                  <a:srgbClr val="0070C0"/>
                </a:solidFill>
              </a:rPr>
              <a:t> to count the number of employees with ten or more years’ experience</a:t>
            </a:r>
            <a:r>
              <a:rPr lang="en-US" sz="2000" dirty="0" smtClean="0">
                <a:solidFill>
                  <a:srgbClr val="0070C0"/>
                </a:solidFill>
              </a:rPr>
              <a:t>.</a:t>
            </a:r>
          </a:p>
        </p:txBody>
      </p:sp>
    </p:spTree>
    <p:extLst>
      <p:ext uri="{BB962C8B-B14F-4D97-AF65-F5344CB8AC3E}">
        <p14:creationId xmlns:p14="http://schemas.microsoft.com/office/powerpoint/2010/main" val="1548507218"/>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344</a:t>
            </a:r>
            <a:endParaRPr lang="en-GB" sz="1400" b="1" dirty="0">
              <a:latin typeface="Calibri" panose="020F0502020204030204" pitchFamily="34" charset="0"/>
            </a:endParaRPr>
          </a:p>
        </p:txBody>
      </p:sp>
      <p:sp>
        <p:nvSpPr>
          <p:cNvPr id="2" name="Rectangle 1"/>
          <p:cNvSpPr/>
          <p:nvPr/>
        </p:nvSpPr>
        <p:spPr>
          <a:xfrm>
            <a:off x="323528" y="5157192"/>
            <a:ext cx="8496944" cy="1384995"/>
          </a:xfrm>
          <a:prstGeom prst="rect">
            <a:avLst/>
          </a:prstGeom>
        </p:spPr>
        <p:txBody>
          <a:bodyPr wrap="square">
            <a:spAutoFit/>
          </a:bodyPr>
          <a:lstStyle/>
          <a:p>
            <a:pPr>
              <a:buClr>
                <a:srgbClr val="00B050"/>
              </a:buClr>
              <a:tabLst>
                <a:tab pos="284163" algn="l"/>
              </a:tabLst>
            </a:pPr>
            <a:r>
              <a:rPr lang="en-US" sz="1400" b="1" dirty="0" smtClean="0">
                <a:solidFill>
                  <a:srgbClr val="0070C0"/>
                </a:solidFill>
                <a:latin typeface="Arial" panose="020B0604020202020204" pitchFamily="34" charset="0"/>
                <a:cs typeface="Arial" panose="020B0604020202020204" pitchFamily="34" charset="0"/>
              </a:rPr>
              <a:t>Advice</a:t>
            </a:r>
          </a:p>
          <a:p>
            <a:pPr marL="285750" indent="-285750">
              <a:buClr>
                <a:srgbClr val="00B050"/>
              </a:buClr>
              <a:buFont typeface="Wingdings 3" panose="05040102010807070707" pitchFamily="18" charset="2"/>
              <a:buChar char=""/>
            </a:pPr>
            <a:r>
              <a:rPr lang="en-US" sz="1400" dirty="0">
                <a:solidFill>
                  <a:srgbClr val="0070C0"/>
                </a:solidFill>
              </a:rPr>
              <a:t>Note in examples one </a:t>
            </a:r>
            <a:r>
              <a:rPr lang="en-US" sz="1400" dirty="0" smtClean="0">
                <a:solidFill>
                  <a:srgbClr val="0070C0"/>
                </a:solidFill>
              </a:rPr>
              <a:t>and three </a:t>
            </a:r>
            <a:r>
              <a:rPr lang="en-US" sz="1400" dirty="0">
                <a:solidFill>
                  <a:srgbClr val="0070C0"/>
                </a:solidFill>
              </a:rPr>
              <a:t>in Table 20.4 that </a:t>
            </a:r>
            <a:r>
              <a:rPr lang="en-US" sz="1400" dirty="0" smtClean="0">
                <a:solidFill>
                  <a:srgbClr val="0070C0"/>
                </a:solidFill>
              </a:rPr>
              <a:t>the range </a:t>
            </a:r>
            <a:r>
              <a:rPr lang="en-US" sz="1400" dirty="0">
                <a:solidFill>
                  <a:srgbClr val="0070C0"/>
                </a:solidFill>
              </a:rPr>
              <a:t>$B$3:$B$21 has </a:t>
            </a:r>
            <a:r>
              <a:rPr lang="en-US" sz="1400" dirty="0" smtClean="0">
                <a:solidFill>
                  <a:srgbClr val="0070C0"/>
                </a:solidFill>
              </a:rPr>
              <a:t>been set </a:t>
            </a:r>
            <a:r>
              <a:rPr lang="en-US" sz="1400" dirty="0">
                <a:solidFill>
                  <a:srgbClr val="0070C0"/>
                </a:solidFill>
              </a:rPr>
              <a:t>as an absolute </a:t>
            </a:r>
            <a:r>
              <a:rPr lang="en-US" sz="1400" dirty="0" smtClean="0">
                <a:solidFill>
                  <a:srgbClr val="0070C0"/>
                </a:solidFill>
              </a:rPr>
              <a:t>reference so </a:t>
            </a:r>
            <a:r>
              <a:rPr lang="en-US" sz="1400" dirty="0">
                <a:solidFill>
                  <a:srgbClr val="0070C0"/>
                </a:solidFill>
              </a:rPr>
              <a:t>that this range is </a:t>
            </a:r>
            <a:r>
              <a:rPr lang="en-US" sz="1400" dirty="0" smtClean="0">
                <a:solidFill>
                  <a:srgbClr val="0070C0"/>
                </a:solidFill>
              </a:rPr>
              <a:t>always in </a:t>
            </a:r>
            <a:r>
              <a:rPr lang="en-US" sz="1400" dirty="0">
                <a:solidFill>
                  <a:srgbClr val="0070C0"/>
                </a:solidFill>
              </a:rPr>
              <a:t>the same place if </a:t>
            </a:r>
            <a:r>
              <a:rPr lang="en-US" sz="1400" dirty="0" smtClean="0">
                <a:solidFill>
                  <a:srgbClr val="0070C0"/>
                </a:solidFill>
              </a:rPr>
              <a:t>the </a:t>
            </a:r>
            <a:r>
              <a:rPr lang="en-GB" sz="1400" dirty="0" smtClean="0">
                <a:solidFill>
                  <a:srgbClr val="0070C0"/>
                </a:solidFill>
              </a:rPr>
              <a:t>formula </a:t>
            </a:r>
            <a:r>
              <a:rPr lang="en-GB" sz="1400" dirty="0">
                <a:solidFill>
                  <a:srgbClr val="0070C0"/>
                </a:solidFill>
              </a:rPr>
              <a:t>is replicated. </a:t>
            </a:r>
            <a:r>
              <a:rPr lang="en-GB" sz="1400" dirty="0" smtClean="0">
                <a:solidFill>
                  <a:srgbClr val="0070C0"/>
                </a:solidFill>
              </a:rPr>
              <a:t>Also note </a:t>
            </a:r>
            <a:r>
              <a:rPr lang="en-GB" sz="1400" dirty="0">
                <a:solidFill>
                  <a:srgbClr val="0070C0"/>
                </a:solidFill>
              </a:rPr>
              <a:t>that examples </a:t>
            </a:r>
            <a:r>
              <a:rPr lang="en-GB" sz="1400" dirty="0" smtClean="0">
                <a:solidFill>
                  <a:srgbClr val="0070C0"/>
                </a:solidFill>
              </a:rPr>
              <a:t>three </a:t>
            </a:r>
            <a:r>
              <a:rPr lang="en-US" sz="1400" dirty="0" smtClean="0">
                <a:solidFill>
                  <a:srgbClr val="0070C0"/>
                </a:solidFill>
              </a:rPr>
              <a:t>and </a:t>
            </a:r>
            <a:r>
              <a:rPr lang="en-US" sz="1400" dirty="0">
                <a:solidFill>
                  <a:srgbClr val="0070C0"/>
                </a:solidFill>
              </a:rPr>
              <a:t>four have cell A24 </a:t>
            </a:r>
            <a:r>
              <a:rPr lang="en-US" sz="1400" dirty="0" smtClean="0">
                <a:solidFill>
                  <a:srgbClr val="0070C0"/>
                </a:solidFill>
              </a:rPr>
              <a:t>set </a:t>
            </a:r>
            <a:r>
              <a:rPr lang="en-GB" sz="1400" dirty="0" smtClean="0">
                <a:solidFill>
                  <a:srgbClr val="0070C0"/>
                </a:solidFill>
              </a:rPr>
              <a:t>as </a:t>
            </a:r>
            <a:r>
              <a:rPr lang="en-GB" sz="1400" dirty="0">
                <a:solidFill>
                  <a:srgbClr val="0070C0"/>
                </a:solidFill>
              </a:rPr>
              <a:t>a relative reference </a:t>
            </a:r>
            <a:r>
              <a:rPr lang="en-GB" sz="1400" dirty="0" smtClean="0">
                <a:solidFill>
                  <a:srgbClr val="0070C0"/>
                </a:solidFill>
              </a:rPr>
              <a:t>so </a:t>
            </a:r>
            <a:r>
              <a:rPr lang="en-US" sz="1400" dirty="0" smtClean="0">
                <a:solidFill>
                  <a:srgbClr val="0070C0"/>
                </a:solidFill>
              </a:rPr>
              <a:t>that </a:t>
            </a:r>
            <a:r>
              <a:rPr lang="en-US" sz="1400" dirty="0">
                <a:solidFill>
                  <a:srgbClr val="0070C0"/>
                </a:solidFill>
              </a:rPr>
              <a:t>it will look for the </a:t>
            </a:r>
            <a:r>
              <a:rPr lang="en-US" sz="1400" dirty="0" smtClean="0">
                <a:solidFill>
                  <a:srgbClr val="0070C0"/>
                </a:solidFill>
              </a:rPr>
              <a:t>next job </a:t>
            </a:r>
            <a:r>
              <a:rPr lang="en-US" sz="1400" dirty="0">
                <a:solidFill>
                  <a:srgbClr val="0070C0"/>
                </a:solidFill>
              </a:rPr>
              <a:t>title when the </a:t>
            </a:r>
            <a:r>
              <a:rPr lang="en-US" sz="1400" dirty="0" smtClean="0">
                <a:solidFill>
                  <a:srgbClr val="0070C0"/>
                </a:solidFill>
              </a:rPr>
              <a:t>formula </a:t>
            </a:r>
            <a:r>
              <a:rPr lang="en-GB" sz="1400" dirty="0" smtClean="0">
                <a:solidFill>
                  <a:srgbClr val="0070C0"/>
                </a:solidFill>
              </a:rPr>
              <a:t>is </a:t>
            </a:r>
            <a:r>
              <a:rPr lang="en-GB" sz="1400" dirty="0">
                <a:solidFill>
                  <a:srgbClr val="0070C0"/>
                </a:solidFill>
              </a:rPr>
              <a:t>replicated. Named </a:t>
            </a:r>
            <a:r>
              <a:rPr lang="en-GB" sz="1400" dirty="0" smtClean="0">
                <a:solidFill>
                  <a:srgbClr val="0070C0"/>
                </a:solidFill>
              </a:rPr>
              <a:t>ranges are </a:t>
            </a:r>
            <a:r>
              <a:rPr lang="en-GB" sz="1400" dirty="0">
                <a:solidFill>
                  <a:srgbClr val="0070C0"/>
                </a:solidFill>
              </a:rPr>
              <a:t>absolute </a:t>
            </a:r>
            <a:r>
              <a:rPr lang="en-GB" sz="1400" dirty="0" smtClean="0">
                <a:solidFill>
                  <a:srgbClr val="0070C0"/>
                </a:solidFill>
              </a:rPr>
              <a:t>references, but </a:t>
            </a:r>
            <a:r>
              <a:rPr lang="en-GB" sz="1400" dirty="0">
                <a:solidFill>
                  <a:srgbClr val="0070C0"/>
                </a:solidFill>
              </a:rPr>
              <a:t>you must </a:t>
            </a:r>
            <a:r>
              <a:rPr lang="en-GB" sz="1400" dirty="0" smtClean="0">
                <a:solidFill>
                  <a:srgbClr val="0070C0"/>
                </a:solidFill>
              </a:rPr>
              <a:t>show screenshot </a:t>
            </a:r>
            <a:r>
              <a:rPr lang="en-GB" sz="1400" dirty="0">
                <a:solidFill>
                  <a:srgbClr val="0070C0"/>
                </a:solidFill>
              </a:rPr>
              <a:t>evidence </a:t>
            </a:r>
            <a:r>
              <a:rPr lang="en-GB" sz="1400" dirty="0" smtClean="0">
                <a:solidFill>
                  <a:srgbClr val="0070C0"/>
                </a:solidFill>
              </a:rPr>
              <a:t>that </a:t>
            </a:r>
            <a:r>
              <a:rPr lang="en-US" sz="1400" dirty="0" smtClean="0">
                <a:solidFill>
                  <a:srgbClr val="0070C0"/>
                </a:solidFill>
              </a:rPr>
              <a:t>you </a:t>
            </a:r>
            <a:r>
              <a:rPr lang="en-US" sz="1400" dirty="0">
                <a:solidFill>
                  <a:srgbClr val="0070C0"/>
                </a:solidFill>
              </a:rPr>
              <a:t>have named the </a:t>
            </a:r>
            <a:r>
              <a:rPr lang="en-US" sz="1400" dirty="0" smtClean="0">
                <a:solidFill>
                  <a:srgbClr val="0070C0"/>
                </a:solidFill>
              </a:rPr>
              <a:t>range </a:t>
            </a:r>
            <a:r>
              <a:rPr lang="en-GB" sz="1400" dirty="0" smtClean="0">
                <a:solidFill>
                  <a:srgbClr val="0070C0"/>
                </a:solidFill>
              </a:rPr>
              <a:t>correctly </a:t>
            </a:r>
            <a:r>
              <a:rPr lang="en-GB" sz="1400" dirty="0">
                <a:solidFill>
                  <a:srgbClr val="0070C0"/>
                </a:solidFill>
              </a:rPr>
              <a:t>in the </a:t>
            </a:r>
            <a:r>
              <a:rPr lang="en-GB" sz="1400" dirty="0" smtClean="0">
                <a:solidFill>
                  <a:srgbClr val="0070C0"/>
                </a:solidFill>
              </a:rPr>
              <a:t>practical examinations</a:t>
            </a:r>
            <a:r>
              <a:rPr lang="en-GB" sz="1400" dirty="0">
                <a:solidFill>
                  <a:srgbClr val="0070C0"/>
                </a:solidFill>
              </a:rPr>
              <a:t>.</a:t>
            </a:r>
            <a:endParaRPr lang="en-GB" sz="1400" dirty="0">
              <a:solidFill>
                <a:srgbClr val="0070C0"/>
              </a:solidFill>
              <a:latin typeface="Arial" panose="020B0604020202020204" pitchFamily="34" charset="0"/>
              <a:cs typeface="Arial" panose="020B0604020202020204" pitchFamily="34" charset="0"/>
            </a:endParaRPr>
          </a:p>
        </p:txBody>
      </p:sp>
      <p:sp>
        <p:nvSpPr>
          <p:cNvPr id="3" name="Rectangle 2"/>
          <p:cNvSpPr/>
          <p:nvPr/>
        </p:nvSpPr>
        <p:spPr>
          <a:xfrm>
            <a:off x="323528" y="1196752"/>
            <a:ext cx="8496944" cy="1815882"/>
          </a:xfrm>
          <a:prstGeom prst="rect">
            <a:avLst/>
          </a:prstGeom>
        </p:spPr>
        <p:txBody>
          <a:bodyPr wrap="square">
            <a:spAutoFit/>
          </a:bodyPr>
          <a:lstStyle/>
          <a:p>
            <a:pPr>
              <a:buClr>
                <a:srgbClr val="00B050"/>
              </a:buClr>
            </a:pPr>
            <a:r>
              <a:rPr lang="en-GB" sz="1400" b="1" dirty="0" smtClean="0">
                <a:solidFill>
                  <a:srgbClr val="000000"/>
                </a:solidFill>
                <a:latin typeface="Arial" panose="020B0604020202020204" pitchFamily="34" charset="0"/>
                <a:cs typeface="Arial" panose="020B0604020202020204" pitchFamily="34" charset="0"/>
              </a:rPr>
              <a:t>COUNTIF</a:t>
            </a:r>
          </a:p>
          <a:p>
            <a:pPr marL="285750" indent="-285750">
              <a:buClr>
                <a:srgbClr val="00B050"/>
              </a:buClr>
              <a:buFont typeface="Wingdings 3" panose="05040102010807070707" pitchFamily="18" charset="2"/>
              <a:buChar char=""/>
            </a:pPr>
            <a:r>
              <a:rPr lang="en-US" sz="1400" dirty="0" smtClean="0">
                <a:solidFill>
                  <a:srgbClr val="000000"/>
                </a:solidFill>
                <a:latin typeface="Arial" panose="020B0604020202020204" pitchFamily="34" charset="0"/>
                <a:cs typeface="Arial" panose="020B0604020202020204" pitchFamily="34" charset="0"/>
              </a:rPr>
              <a:t>For </a:t>
            </a:r>
            <a:r>
              <a:rPr lang="en-US" sz="1400" dirty="0">
                <a:solidFill>
                  <a:srgbClr val="000000"/>
                </a:solidFill>
                <a:latin typeface="Arial" panose="020B0604020202020204" pitchFamily="34" charset="0"/>
                <a:cs typeface="Arial" panose="020B0604020202020204" pitchFamily="34" charset="0"/>
              </a:rPr>
              <a:t>this task, you need to count how many people have each type of job. </a:t>
            </a:r>
            <a:r>
              <a:rPr lang="en-US" sz="1400" dirty="0" smtClean="0">
                <a:solidFill>
                  <a:srgbClr val="000000"/>
                </a:solidFill>
                <a:latin typeface="Arial" panose="020B0604020202020204" pitchFamily="34" charset="0"/>
                <a:cs typeface="Arial" panose="020B0604020202020204" pitchFamily="34" charset="0"/>
              </a:rPr>
              <a:t>Open the file </a:t>
            </a:r>
            <a:r>
              <a:rPr lang="en-US" sz="1400" dirty="0">
                <a:solidFill>
                  <a:srgbClr val="000000"/>
                </a:solidFill>
                <a:latin typeface="Arial" panose="020B0604020202020204" pitchFamily="34" charset="0"/>
                <a:cs typeface="Arial" panose="020B0604020202020204" pitchFamily="34" charset="0"/>
              </a:rPr>
              <a:t>and place the cursor in cell B24. The function needed for this task </a:t>
            </a:r>
            <a:r>
              <a:rPr lang="en-US" sz="1400" dirty="0" smtClean="0">
                <a:solidFill>
                  <a:srgbClr val="000000"/>
                </a:solidFill>
                <a:latin typeface="Arial" panose="020B0604020202020204" pitchFamily="34" charset="0"/>
                <a:cs typeface="Arial" panose="020B0604020202020204" pitchFamily="34" charset="0"/>
              </a:rPr>
              <a:t>is </a:t>
            </a:r>
            <a:r>
              <a:rPr lang="en-US" sz="1400" b="1" dirty="0" smtClean="0">
                <a:solidFill>
                  <a:srgbClr val="FF0000"/>
                </a:solidFill>
                <a:latin typeface="Arial" panose="020B0604020202020204" pitchFamily="34" charset="0"/>
                <a:cs typeface="Arial" panose="020B0604020202020204" pitchFamily="34" charset="0"/>
              </a:rPr>
              <a:t>COUNTIF</a:t>
            </a:r>
            <a:r>
              <a:rPr lang="en-US" sz="1400" dirty="0">
                <a:solidFill>
                  <a:srgbClr val="000000"/>
                </a:solidFill>
                <a:latin typeface="Arial" panose="020B0604020202020204" pitchFamily="34" charset="0"/>
                <a:cs typeface="Arial" panose="020B0604020202020204" pitchFamily="34" charset="0"/>
              </a:rPr>
              <a:t>, which looks at the cells within a given range and counts the </a:t>
            </a:r>
            <a:r>
              <a:rPr lang="en-US" sz="1400" dirty="0" smtClean="0">
                <a:solidFill>
                  <a:srgbClr val="000000"/>
                </a:solidFill>
                <a:latin typeface="Arial" panose="020B0604020202020204" pitchFamily="34" charset="0"/>
                <a:cs typeface="Arial" panose="020B0604020202020204" pitchFamily="34" charset="0"/>
              </a:rPr>
              <a:t>number of </a:t>
            </a:r>
            <a:r>
              <a:rPr lang="en-US" sz="1400" dirty="0">
                <a:solidFill>
                  <a:srgbClr val="000000"/>
                </a:solidFill>
                <a:latin typeface="Arial" panose="020B0604020202020204" pitchFamily="34" charset="0"/>
                <a:cs typeface="Arial" panose="020B0604020202020204" pitchFamily="34" charset="0"/>
              </a:rPr>
              <a:t>cells in that range that meet a given condition. The condition is placed in </a:t>
            </a:r>
            <a:r>
              <a:rPr lang="en-US" sz="1400" dirty="0" smtClean="0">
                <a:solidFill>
                  <a:srgbClr val="000000"/>
                </a:solidFill>
                <a:latin typeface="Arial" panose="020B0604020202020204" pitchFamily="34" charset="0"/>
                <a:cs typeface="Arial" panose="020B0604020202020204" pitchFamily="34" charset="0"/>
              </a:rPr>
              <a:t>the function </a:t>
            </a:r>
            <a:r>
              <a:rPr lang="en-US" sz="1400" dirty="0">
                <a:solidFill>
                  <a:srgbClr val="000000"/>
                </a:solidFill>
                <a:latin typeface="Arial" panose="020B0604020202020204" pitchFamily="34" charset="0"/>
                <a:cs typeface="Arial" panose="020B0604020202020204" pitchFamily="34" charset="0"/>
              </a:rPr>
              <a:t>and can be a number, text, an inequality or a cell reference. There are </a:t>
            </a:r>
            <a:r>
              <a:rPr lang="en-US" sz="1400" dirty="0" smtClean="0">
                <a:solidFill>
                  <a:srgbClr val="000000"/>
                </a:solidFill>
                <a:latin typeface="Arial" panose="020B0604020202020204" pitchFamily="34" charset="0"/>
                <a:cs typeface="Arial" panose="020B0604020202020204" pitchFamily="34" charset="0"/>
              </a:rPr>
              <a:t>a number </a:t>
            </a:r>
            <a:r>
              <a:rPr lang="en-US" sz="1400" dirty="0">
                <a:solidFill>
                  <a:srgbClr val="000000"/>
                </a:solidFill>
                <a:latin typeface="Arial" panose="020B0604020202020204" pitchFamily="34" charset="0"/>
                <a:cs typeface="Arial" panose="020B0604020202020204" pitchFamily="34" charset="0"/>
              </a:rPr>
              <a:t>of ways the COUNTIF function can be used: any of the formulae </a:t>
            </a:r>
            <a:r>
              <a:rPr lang="en-US" sz="1400" dirty="0" smtClean="0">
                <a:solidFill>
                  <a:srgbClr val="000000"/>
                </a:solidFill>
                <a:latin typeface="Arial" panose="020B0604020202020204" pitchFamily="34" charset="0"/>
                <a:cs typeface="Arial" panose="020B0604020202020204" pitchFamily="34" charset="0"/>
              </a:rPr>
              <a:t>given in </a:t>
            </a:r>
            <a:r>
              <a:rPr lang="en-US" sz="1400" dirty="0">
                <a:solidFill>
                  <a:srgbClr val="000000"/>
                </a:solidFill>
                <a:latin typeface="Arial" panose="020B0604020202020204" pitchFamily="34" charset="0"/>
                <a:cs typeface="Arial" panose="020B0604020202020204" pitchFamily="34" charset="0"/>
              </a:rPr>
              <a:t>Table 20.4 can be entered in cell B24 and will give the correct result.</a:t>
            </a:r>
          </a:p>
          <a:p>
            <a:pPr marL="285750" indent="-285750">
              <a:buClr>
                <a:srgbClr val="00B050"/>
              </a:buClr>
              <a:buFont typeface="Wingdings 3" panose="05040102010807070707" pitchFamily="18" charset="2"/>
              <a:buChar char=""/>
            </a:pPr>
            <a:r>
              <a:rPr lang="en-US" sz="1400" b="1" dirty="0">
                <a:solidFill>
                  <a:srgbClr val="000000"/>
                </a:solidFill>
                <a:latin typeface="Arial" panose="020B0604020202020204" pitchFamily="34" charset="0"/>
                <a:cs typeface="Arial" panose="020B0604020202020204" pitchFamily="34" charset="0"/>
              </a:rPr>
              <a:t>Table 20.4 </a:t>
            </a:r>
            <a:r>
              <a:rPr lang="en-US" sz="1400" dirty="0">
                <a:solidFill>
                  <a:srgbClr val="000000"/>
                </a:solidFill>
                <a:latin typeface="Arial" panose="020B0604020202020204" pitchFamily="34" charset="0"/>
                <a:cs typeface="Arial" panose="020B0604020202020204" pitchFamily="34" charset="0"/>
              </a:rPr>
              <a:t>Alternative formulae using the COUNTIF function</a:t>
            </a:r>
            <a:endParaRPr lang="en-GB" sz="1400"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688869788"/>
              </p:ext>
            </p:extLst>
          </p:nvPr>
        </p:nvGraphicFramePr>
        <p:xfrm>
          <a:off x="323527" y="3026648"/>
          <a:ext cx="8496945" cy="2103120"/>
        </p:xfrm>
        <a:graphic>
          <a:graphicData uri="http://schemas.openxmlformats.org/drawingml/2006/table">
            <a:tbl>
              <a:tblPr firstRow="1" bandRow="1">
                <a:tableStyleId>{5C22544A-7EE6-4342-B048-85BDC9FD1C3A}</a:tableStyleId>
              </a:tblPr>
              <a:tblGrid>
                <a:gridCol w="2592289"/>
                <a:gridCol w="5904656"/>
              </a:tblGrid>
              <a:tr h="218691">
                <a:tc>
                  <a:txBody>
                    <a:bodyPr/>
                    <a:lstStyle/>
                    <a:p>
                      <a:r>
                        <a:rPr kumimoji="0" lang="en-US" sz="1200" b="1" i="0" u="none" strike="noStrike" kern="1200" baseline="0" dirty="0" smtClean="0">
                          <a:solidFill>
                            <a:schemeClr val="bg1"/>
                          </a:solidFill>
                          <a:latin typeface="Arial" panose="020B0604020202020204" pitchFamily="34" charset="0"/>
                          <a:ea typeface="+mn-ea"/>
                          <a:cs typeface="Arial" panose="020B0604020202020204" pitchFamily="34" charset="0"/>
                        </a:rPr>
                        <a:t>Function</a:t>
                      </a:r>
                      <a:endParaRPr lang="en-GB" sz="1200" dirty="0">
                        <a:solidFill>
                          <a:schemeClr val="bg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baseline="0" dirty="0" smtClean="0">
                          <a:solidFill>
                            <a:schemeClr val="bg1"/>
                          </a:solidFill>
                          <a:latin typeface="Arial" panose="020B0604020202020204" pitchFamily="34" charset="0"/>
                          <a:ea typeface="+mn-ea"/>
                          <a:cs typeface="Arial" panose="020B0604020202020204" pitchFamily="34" charset="0"/>
                        </a:rPr>
                        <a:t>What it does</a:t>
                      </a:r>
                    </a:p>
                  </a:txBody>
                  <a:tcPr/>
                </a:tc>
              </a:tr>
              <a:tr h="240554">
                <a:tc>
                  <a:txBody>
                    <a:bodyPr/>
                    <a:lstStyle/>
                    <a:p>
                      <a:r>
                        <a:rPr lang="en-GB" sz="1200" dirty="0" smtClean="0">
                          <a:solidFill>
                            <a:schemeClr val="tx1"/>
                          </a:solidFill>
                          <a:latin typeface="Arial" panose="020B0604020202020204" pitchFamily="34" charset="0"/>
                          <a:cs typeface="Arial" panose="020B0604020202020204" pitchFamily="34" charset="0"/>
                        </a:rPr>
                        <a:t>=COUNTIF($B$3:$B$21,"Director")</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Counts the number of cells in the range B3 to B21 that contain the word ‘Director’</a:t>
                      </a:r>
                    </a:p>
                  </a:txBody>
                  <a:tcPr/>
                </a:tc>
              </a:tr>
              <a:tr h="364485">
                <a:tc>
                  <a:txBody>
                    <a:bodyPr/>
                    <a:lstStyle/>
                    <a:p>
                      <a:r>
                        <a:rPr lang="en-GB" sz="1200" dirty="0" smtClean="0">
                          <a:solidFill>
                            <a:schemeClr val="tx1"/>
                          </a:solidFill>
                          <a:latin typeface="Arial" panose="020B0604020202020204" pitchFamily="34" charset="0"/>
                          <a:cs typeface="Arial" panose="020B0604020202020204" pitchFamily="34" charset="0"/>
                        </a:rPr>
                        <a:t>=COUNTIF(</a:t>
                      </a:r>
                      <a:r>
                        <a:rPr lang="en-GB" sz="1200" dirty="0" err="1" smtClean="0">
                          <a:solidFill>
                            <a:schemeClr val="tx1"/>
                          </a:solidFill>
                          <a:latin typeface="Arial" panose="020B0604020202020204" pitchFamily="34" charset="0"/>
                          <a:cs typeface="Arial" panose="020B0604020202020204" pitchFamily="34" charset="0"/>
                        </a:rPr>
                        <a:t>Job,"Director</a:t>
                      </a:r>
                      <a:r>
                        <a:rPr lang="en-GB" sz="1200" dirty="0" smtClean="0">
                          <a:solidFill>
                            <a:schemeClr val="tx1"/>
                          </a:solidFill>
                          <a:latin typeface="Arial" panose="020B0604020202020204" pitchFamily="34" charset="0"/>
                          <a:cs typeface="Arial" panose="020B0604020202020204" pitchFamily="34" charset="0"/>
                        </a:rPr>
                        <a:t>")</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Counts the number of cells in the named range Job (B3 to B21) that contain the word ‘Director’. This only works if cells B3 to B21 have been named ‘Job’</a:t>
                      </a:r>
                    </a:p>
                  </a:txBody>
                  <a:tcPr/>
                </a:tc>
              </a:tr>
              <a:tr h="3644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a:t>
                      </a:r>
                      <a:r>
                        <a:rPr kumimoji="0" lang="en-GB" sz="1200" kern="1200" dirty="0" smtClean="0">
                          <a:solidFill>
                            <a:schemeClr val="tx1"/>
                          </a:solidFill>
                          <a:latin typeface="Arial" panose="020B0604020202020204" pitchFamily="34" charset="0"/>
                          <a:ea typeface="+mn-ea"/>
                          <a:cs typeface="Arial" panose="020B0604020202020204" pitchFamily="34" charset="0"/>
                        </a:rPr>
                        <a:t>COUNTIF($B$3:$B$21,A24)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Counts the number of cells in the range B3 to B21 that contain the same text as the contents of cell A24</a:t>
                      </a:r>
                    </a:p>
                  </a:txBody>
                  <a:tcPr/>
                </a:tc>
              </a:tr>
              <a:tr h="510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tx1"/>
                          </a:solidFill>
                          <a:latin typeface="Arial" panose="020B0604020202020204" pitchFamily="34" charset="0"/>
                          <a:cs typeface="Arial" panose="020B0604020202020204" pitchFamily="34" charset="0"/>
                        </a:rPr>
                        <a:t>=COUNTIF(Job,A24)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Counts the number of cells in the named range Job (B3 to B21) that contain the same text as the contents of cell A24. This only works if cells B3 to B21 have been named ‘Job’</a:t>
                      </a:r>
                      <a:endParaRPr lang="en-GB" sz="1200" dirty="0" smtClean="0">
                        <a:solidFill>
                          <a:schemeClr val="tx1"/>
                        </a:solidFill>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4050118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20.1 – </a:t>
            </a:r>
            <a:r>
              <a:rPr lang="en-US" dirty="0"/>
              <a:t>What is a data model</a:t>
            </a:r>
            <a:r>
              <a:rPr lang="en-US" dirty="0" smtClean="0"/>
              <a:t>?</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664785251"/>
              </p:ext>
            </p:extLst>
          </p:nvPr>
        </p:nvGraphicFramePr>
        <p:xfrm>
          <a:off x="323528" y="1184136"/>
          <a:ext cx="6336704" cy="5349240"/>
        </p:xfrm>
        <a:graphic>
          <a:graphicData uri="http://schemas.openxmlformats.org/drawingml/2006/table">
            <a:tbl>
              <a:tblPr firstRow="1" bandRow="1">
                <a:tableStyleId>{2D5ABB26-0587-4C30-8999-92F81FD0307C}</a:tableStyleId>
              </a:tblPr>
              <a:tblGrid>
                <a:gridCol w="6336704"/>
              </a:tblGrid>
              <a:tr h="2295545">
                <a:tc>
                  <a:txBody>
                    <a:bodyPr/>
                    <a:lstStyle/>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For data analysis, you will use a </a:t>
                      </a:r>
                      <a:r>
                        <a:rPr kumimoji="0" lang="en-US" sz="1500" b="1" i="0" u="none" strike="noStrike" kern="1200" baseline="0" dirty="0" smtClean="0">
                          <a:solidFill>
                            <a:srgbClr val="FF0000"/>
                          </a:solidFill>
                          <a:latin typeface="Arial" panose="020B0604020202020204" pitchFamily="34" charset="0"/>
                          <a:ea typeface="+mn-ea"/>
                          <a:cs typeface="Arial" panose="020B0604020202020204" pitchFamily="34" charset="0"/>
                        </a:rPr>
                        <a:t>spreadsheet model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to explore different possible answers. These models are often financial, mathematical or scientific. It is sometimes called using a ‘what if’ scenario or ‘what if’ modelling. It lets you change data in the spreadsheet to see what will happen to the results. In the practical examinations you may be asked to build a simple spreadsheet model and edit (change) the data within the model, or even change the model itself, to produce different results.</a:t>
                      </a: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20.1.1 - Spreadsheet basics</a:t>
                      </a:r>
                    </a:p>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You will use Microsoft Excel to create your data model. Select the Excel icon from the desktop.</a:t>
                      </a:r>
                    </a:p>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From the next screen select ‘Blank </a:t>
                      </a: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workbook’.</a:t>
                      </a:r>
                    </a:p>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 spreadsheet is a two-dimensional table split into rows and columns. It </a:t>
                      </a: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looks like this.</a:t>
                      </a:r>
                    </a:p>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It is made up of a number of </a:t>
                      </a: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individual cells, like this.</a:t>
                      </a:r>
                    </a:p>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This cell (with the darker outline) is the cell that has the cursor within it. To help us to use individual cells in a spreadsheet, each cell has an address. In this example the cell with the cursor in it is called cell E9 and the cell that has been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coloured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red is called cell C6. The red cell and all of the yellow cells are in column C, and the red cell and all of the blue cells are in row 6. A spreadsheet is sometimes called</a:t>
                      </a:r>
                    </a:p>
                    <a:p>
                      <a:pPr marL="285750" indent="-285750">
                        <a:buClr>
                          <a:srgbClr val="00B050"/>
                        </a:buClr>
                        <a:buFont typeface="Wingdings 3" panose="05040102010807070707" pitchFamily="18" charset="2"/>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 sheet or even a worksheet. Many sheets can be held within a single workbook in Excel.</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334</a:t>
            </a:r>
            <a:endParaRPr lang="en-GB" sz="1400" b="1" dirty="0">
              <a:latin typeface="Calibri" panose="020F0502020204030204" pitchFamily="34" charset="0"/>
            </a:endParaRPr>
          </a:p>
        </p:txBody>
      </p:sp>
      <p:pic>
        <p:nvPicPr>
          <p:cNvPr id="7" name="Picture 6"/>
          <p:cNvPicPr>
            <a:picLocks noChangeAspect="1"/>
          </p:cNvPicPr>
          <p:nvPr/>
        </p:nvPicPr>
        <p:blipFill rotWithShape="1">
          <a:blip r:embed="rId5"/>
          <a:srcRect r="3333"/>
          <a:stretch/>
        </p:blipFill>
        <p:spPr>
          <a:xfrm>
            <a:off x="6732241" y="2518338"/>
            <a:ext cx="2088231" cy="2062790"/>
          </a:xfrm>
          <a:prstGeom prst="rect">
            <a:avLst/>
          </a:prstGeom>
        </p:spPr>
      </p:pic>
      <p:cxnSp>
        <p:nvCxnSpPr>
          <p:cNvPr id="13" name="Straight Arrow Connector 12"/>
          <p:cNvCxnSpPr/>
          <p:nvPr/>
        </p:nvCxnSpPr>
        <p:spPr>
          <a:xfrm flipV="1">
            <a:off x="5004048" y="3573016"/>
            <a:ext cx="2664296" cy="21602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rotWithShape="1">
          <a:blip r:embed="rId6"/>
          <a:srcRect r="14286" b="13854"/>
          <a:stretch/>
        </p:blipFill>
        <p:spPr>
          <a:xfrm>
            <a:off x="6732241" y="4653136"/>
            <a:ext cx="2088231" cy="1218135"/>
          </a:xfrm>
          <a:prstGeom prst="rect">
            <a:avLst/>
          </a:prstGeom>
        </p:spPr>
      </p:pic>
      <p:cxnSp>
        <p:nvCxnSpPr>
          <p:cNvPr id="17" name="Straight Arrow Connector 16"/>
          <p:cNvCxnSpPr/>
          <p:nvPr/>
        </p:nvCxnSpPr>
        <p:spPr>
          <a:xfrm>
            <a:off x="6516216" y="4509120"/>
            <a:ext cx="288032" cy="11266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004048" y="4241771"/>
            <a:ext cx="1512168" cy="267349"/>
          </a:xfrm>
          <a:prstGeom prst="straightConnector1">
            <a:avLst/>
          </a:prstGeom>
          <a:ln w="571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732241" y="4581128"/>
            <a:ext cx="1656183" cy="10546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rotWithShape="1">
          <a:blip r:embed="rId7"/>
          <a:srcRect l="22233" t="41141" r="72691" b="50645"/>
          <a:stretch/>
        </p:blipFill>
        <p:spPr>
          <a:xfrm>
            <a:off x="7164288" y="1184136"/>
            <a:ext cx="1380579" cy="1255911"/>
          </a:xfrm>
          <a:prstGeom prst="rect">
            <a:avLst/>
          </a:prstGeom>
        </p:spPr>
      </p:pic>
      <p:cxnSp>
        <p:nvCxnSpPr>
          <p:cNvPr id="5" name="Straight Arrow Connector 4"/>
          <p:cNvCxnSpPr/>
          <p:nvPr/>
        </p:nvCxnSpPr>
        <p:spPr>
          <a:xfrm flipV="1">
            <a:off x="5796136" y="1988840"/>
            <a:ext cx="1656184" cy="115373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220072" y="4581128"/>
            <a:ext cx="1512169" cy="0"/>
          </a:xfrm>
          <a:prstGeom prst="straightConnector1">
            <a:avLst/>
          </a:prstGeom>
          <a:ln w="57150">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7610597"/>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345</a:t>
            </a:r>
            <a:endParaRPr lang="en-GB" sz="1400" b="1" dirty="0">
              <a:latin typeface="Calibri" panose="020F0502020204030204" pitchFamily="34" charset="0"/>
            </a:endParaRPr>
          </a:p>
        </p:txBody>
      </p:sp>
      <p:sp>
        <p:nvSpPr>
          <p:cNvPr id="4" name="Rectangle 3"/>
          <p:cNvSpPr/>
          <p:nvPr/>
        </p:nvSpPr>
        <p:spPr>
          <a:xfrm>
            <a:off x="323528" y="1192098"/>
            <a:ext cx="8496944" cy="5216813"/>
          </a:xfrm>
          <a:prstGeom prst="rect">
            <a:avLst/>
          </a:prstGeom>
        </p:spPr>
        <p:txBody>
          <a:bodyPr wrap="square">
            <a:spAutoFit/>
          </a:bodyPr>
          <a:lstStyle/>
          <a:p>
            <a:pPr marL="342900" indent="-342900">
              <a:buClr>
                <a:srgbClr val="00B050"/>
              </a:buClr>
              <a:buFont typeface="+mj-lt"/>
              <a:buAutoNum type="arabicPeriod"/>
            </a:pPr>
            <a:r>
              <a:rPr lang="en-US" sz="1850" dirty="0">
                <a:solidFill>
                  <a:srgbClr val="000000"/>
                </a:solidFill>
                <a:latin typeface="Arial" panose="020B0604020202020204" pitchFamily="34" charset="0"/>
                <a:cs typeface="Arial" panose="020B0604020202020204" pitchFamily="34" charset="0"/>
              </a:rPr>
              <a:t>Replicate the function in cell B24 into cells B25 to B28. As these cells are </a:t>
            </a:r>
            <a:r>
              <a:rPr lang="en-US" sz="1850" dirty="0" smtClean="0">
                <a:solidFill>
                  <a:srgbClr val="000000"/>
                </a:solidFill>
                <a:latin typeface="Arial" panose="020B0604020202020204" pitchFamily="34" charset="0"/>
                <a:cs typeface="Arial" panose="020B0604020202020204" pitchFamily="34" charset="0"/>
              </a:rPr>
              <a:t>to be </a:t>
            </a:r>
            <a:r>
              <a:rPr lang="en-US" sz="1850" dirty="0">
                <a:solidFill>
                  <a:srgbClr val="000000"/>
                </a:solidFill>
                <a:latin typeface="Arial" panose="020B0604020202020204" pitchFamily="34" charset="0"/>
                <a:cs typeface="Arial" panose="020B0604020202020204" pitchFamily="34" charset="0"/>
              </a:rPr>
              <a:t>replicated, methods three and four in </a:t>
            </a:r>
            <a:r>
              <a:rPr lang="en-US" sz="1850" b="1" dirty="0">
                <a:solidFill>
                  <a:srgbClr val="000000"/>
                </a:solidFill>
                <a:latin typeface="Arial" panose="020B0604020202020204" pitchFamily="34" charset="0"/>
                <a:cs typeface="Arial" panose="020B0604020202020204" pitchFamily="34" charset="0"/>
              </a:rPr>
              <a:t>Table 20.4 </a:t>
            </a:r>
            <a:r>
              <a:rPr lang="en-US" sz="1850" dirty="0">
                <a:solidFill>
                  <a:srgbClr val="000000"/>
                </a:solidFill>
                <a:latin typeface="Arial" panose="020B0604020202020204" pitchFamily="34" charset="0"/>
                <a:cs typeface="Arial" panose="020B0604020202020204" pitchFamily="34" charset="0"/>
              </a:rPr>
              <a:t>are the most </a:t>
            </a:r>
            <a:r>
              <a:rPr lang="en-US" sz="1850" dirty="0" smtClean="0">
                <a:solidFill>
                  <a:srgbClr val="000000"/>
                </a:solidFill>
                <a:latin typeface="Arial" panose="020B0604020202020204" pitchFamily="34" charset="0"/>
                <a:cs typeface="Arial" panose="020B0604020202020204" pitchFamily="34" charset="0"/>
              </a:rPr>
              <a:t>efficient</a:t>
            </a:r>
            <a:r>
              <a:rPr lang="en-US" sz="1850" dirty="0">
                <a:solidFill>
                  <a:srgbClr val="000000"/>
                </a:solidFill>
                <a:latin typeface="Arial" panose="020B0604020202020204" pitchFamily="34" charset="0"/>
                <a:cs typeface="Arial" panose="020B0604020202020204" pitchFamily="34" charset="0"/>
              </a:rPr>
              <a:t>, </a:t>
            </a:r>
            <a:r>
              <a:rPr lang="en-US" sz="1850" dirty="0" smtClean="0">
                <a:solidFill>
                  <a:srgbClr val="000000"/>
                </a:solidFill>
                <a:latin typeface="Arial" panose="020B0604020202020204" pitchFamily="34" charset="0"/>
                <a:cs typeface="Arial" panose="020B0604020202020204" pitchFamily="34" charset="0"/>
              </a:rPr>
              <a:t>as you </a:t>
            </a:r>
            <a:r>
              <a:rPr lang="en-US" sz="1850" dirty="0">
                <a:solidFill>
                  <a:srgbClr val="000000"/>
                </a:solidFill>
                <a:latin typeface="Arial" panose="020B0604020202020204" pitchFamily="34" charset="0"/>
                <a:cs typeface="Arial" panose="020B0604020202020204" pitchFamily="34" charset="0"/>
              </a:rPr>
              <a:t>do not have to edit each formula with a different name for each row. </a:t>
            </a:r>
            <a:r>
              <a:rPr lang="en-US" sz="1850" dirty="0" smtClean="0">
                <a:solidFill>
                  <a:srgbClr val="000000"/>
                </a:solidFill>
                <a:latin typeface="Arial" panose="020B0604020202020204" pitchFamily="34" charset="0"/>
                <a:cs typeface="Arial" panose="020B0604020202020204" pitchFamily="34" charset="0"/>
              </a:rPr>
              <a:t/>
            </a:r>
            <a:br>
              <a:rPr lang="en-US" sz="1850" dirty="0" smtClean="0">
                <a:solidFill>
                  <a:srgbClr val="000000"/>
                </a:solidFill>
                <a:latin typeface="Arial" panose="020B0604020202020204" pitchFamily="34" charset="0"/>
                <a:cs typeface="Arial" panose="020B0604020202020204" pitchFamily="34" charset="0"/>
              </a:rPr>
            </a:br>
            <a:r>
              <a:rPr lang="en-US" sz="1850" dirty="0" smtClean="0">
                <a:solidFill>
                  <a:srgbClr val="000000"/>
                </a:solidFill>
                <a:latin typeface="Arial" panose="020B0604020202020204" pitchFamily="34" charset="0"/>
                <a:cs typeface="Arial" panose="020B0604020202020204" pitchFamily="34" charset="0"/>
              </a:rPr>
              <a:t>If an </a:t>
            </a:r>
            <a:r>
              <a:rPr lang="en-US" sz="1850" dirty="0">
                <a:solidFill>
                  <a:srgbClr val="000000"/>
                </a:solidFill>
                <a:latin typeface="Arial" panose="020B0604020202020204" pitchFamily="34" charset="0"/>
                <a:cs typeface="Arial" panose="020B0604020202020204" pitchFamily="34" charset="0"/>
              </a:rPr>
              <a:t>examination question asks you to show evidence of absolute and </a:t>
            </a:r>
            <a:r>
              <a:rPr lang="en-US" sz="1850" dirty="0" smtClean="0">
                <a:solidFill>
                  <a:srgbClr val="000000"/>
                </a:solidFill>
                <a:latin typeface="Arial" panose="020B0604020202020204" pitchFamily="34" charset="0"/>
                <a:cs typeface="Arial" panose="020B0604020202020204" pitchFamily="34" charset="0"/>
              </a:rPr>
              <a:t>relative referencing</a:t>
            </a:r>
            <a:r>
              <a:rPr lang="en-US" sz="1850" dirty="0">
                <a:solidFill>
                  <a:srgbClr val="000000"/>
                </a:solidFill>
                <a:latin typeface="Arial" panose="020B0604020202020204" pitchFamily="34" charset="0"/>
                <a:cs typeface="Arial" panose="020B0604020202020204" pitchFamily="34" charset="0"/>
              </a:rPr>
              <a:t>, then method three would be the most appropriate. If </a:t>
            </a:r>
            <a:r>
              <a:rPr lang="en-US" sz="1850" dirty="0" smtClean="0">
                <a:solidFill>
                  <a:srgbClr val="000000"/>
                </a:solidFill>
                <a:latin typeface="Arial" panose="020B0604020202020204" pitchFamily="34" charset="0"/>
                <a:cs typeface="Arial" panose="020B0604020202020204" pitchFamily="34" charset="0"/>
              </a:rPr>
              <a:t>named ranges </a:t>
            </a:r>
            <a:r>
              <a:rPr lang="en-US" sz="1850" dirty="0">
                <a:solidFill>
                  <a:srgbClr val="000000"/>
                </a:solidFill>
                <a:latin typeface="Arial" panose="020B0604020202020204" pitchFamily="34" charset="0"/>
                <a:cs typeface="Arial" panose="020B0604020202020204" pitchFamily="34" charset="0"/>
              </a:rPr>
              <a:t>are required, or absolute and relative referencing are not asked for in </a:t>
            </a:r>
            <a:r>
              <a:rPr lang="en-US" sz="1850" dirty="0" smtClean="0">
                <a:solidFill>
                  <a:srgbClr val="000000"/>
                </a:solidFill>
                <a:latin typeface="Arial" panose="020B0604020202020204" pitchFamily="34" charset="0"/>
                <a:cs typeface="Arial" panose="020B0604020202020204" pitchFamily="34" charset="0"/>
              </a:rPr>
              <a:t>the question</a:t>
            </a:r>
            <a:r>
              <a:rPr lang="en-US" sz="1850" dirty="0">
                <a:solidFill>
                  <a:srgbClr val="000000"/>
                </a:solidFill>
                <a:latin typeface="Arial" panose="020B0604020202020204" pitchFamily="34" charset="0"/>
                <a:cs typeface="Arial" panose="020B0604020202020204" pitchFamily="34" charset="0"/>
              </a:rPr>
              <a:t>, method four is the most </a:t>
            </a:r>
            <a:r>
              <a:rPr lang="en-US" sz="1850" dirty="0" smtClean="0">
                <a:solidFill>
                  <a:srgbClr val="000000"/>
                </a:solidFill>
                <a:latin typeface="Arial" panose="020B0604020202020204" pitchFamily="34" charset="0"/>
                <a:cs typeface="Arial" panose="020B0604020202020204" pitchFamily="34" charset="0"/>
              </a:rPr>
              <a:t>efficient</a:t>
            </a:r>
            <a:r>
              <a:rPr lang="en-US" sz="1850" dirty="0">
                <a:solidFill>
                  <a:srgbClr val="000000"/>
                </a:solidFill>
                <a:latin typeface="Arial" panose="020B0604020202020204" pitchFamily="34" charset="0"/>
                <a:cs typeface="Arial" panose="020B0604020202020204" pitchFamily="34" charset="0"/>
              </a:rPr>
              <a:t>.</a:t>
            </a:r>
          </a:p>
          <a:p>
            <a:pPr marL="342900" indent="-342900">
              <a:buClr>
                <a:srgbClr val="00B050"/>
              </a:buClr>
              <a:buFont typeface="+mj-lt"/>
              <a:buAutoNum type="arabicPeriod"/>
            </a:pPr>
            <a:r>
              <a:rPr lang="en-US" sz="1850" dirty="0">
                <a:solidFill>
                  <a:srgbClr val="000000"/>
                </a:solidFill>
                <a:latin typeface="Arial" panose="020B0604020202020204" pitchFamily="34" charset="0"/>
                <a:cs typeface="Arial" panose="020B0604020202020204" pitchFamily="34" charset="0"/>
              </a:rPr>
              <a:t>To count the number of employees with less than </a:t>
            </a:r>
            <a:r>
              <a:rPr lang="en-US" sz="1850" dirty="0" smtClean="0">
                <a:solidFill>
                  <a:srgbClr val="000000"/>
                </a:solidFill>
                <a:latin typeface="Arial" panose="020B0604020202020204" pitchFamily="34" charset="0"/>
                <a:cs typeface="Arial" panose="020B0604020202020204" pitchFamily="34" charset="0"/>
              </a:rPr>
              <a:t>five </a:t>
            </a:r>
            <a:r>
              <a:rPr lang="en-US" sz="1850" dirty="0">
                <a:solidFill>
                  <a:srgbClr val="000000"/>
                </a:solidFill>
                <a:latin typeface="Arial" panose="020B0604020202020204" pitchFamily="34" charset="0"/>
                <a:cs typeface="Arial" panose="020B0604020202020204" pitchFamily="34" charset="0"/>
              </a:rPr>
              <a:t>years’ experience, </a:t>
            </a:r>
            <a:r>
              <a:rPr lang="en-US" sz="1850" dirty="0" smtClean="0">
                <a:solidFill>
                  <a:srgbClr val="000000"/>
                </a:solidFill>
                <a:latin typeface="Arial" panose="020B0604020202020204" pitchFamily="34" charset="0"/>
                <a:cs typeface="Arial" panose="020B0604020202020204" pitchFamily="34" charset="0"/>
              </a:rPr>
              <a:t>place the </a:t>
            </a:r>
            <a:r>
              <a:rPr lang="en-US" sz="1850" dirty="0">
                <a:solidFill>
                  <a:srgbClr val="000000"/>
                </a:solidFill>
                <a:latin typeface="Arial" panose="020B0604020202020204" pitchFamily="34" charset="0"/>
                <a:cs typeface="Arial" panose="020B0604020202020204" pitchFamily="34" charset="0"/>
              </a:rPr>
              <a:t>cursor in cell B31 and enter the formula </a:t>
            </a:r>
            <a:r>
              <a:rPr lang="en-US" sz="1850" b="1" dirty="0">
                <a:solidFill>
                  <a:srgbClr val="00FF00"/>
                </a:solidFill>
                <a:latin typeface="Arial" panose="020B0604020202020204" pitchFamily="34" charset="0"/>
                <a:cs typeface="Arial" panose="020B0604020202020204" pitchFamily="34" charset="0"/>
              </a:rPr>
              <a:t>=COUNTIF($C$3:$C$21,"&lt;5</a:t>
            </a:r>
            <a:r>
              <a:rPr lang="en-US" sz="1850" b="1" dirty="0" smtClean="0">
                <a:solidFill>
                  <a:srgbClr val="00FF00"/>
                </a:solidFill>
                <a:latin typeface="Arial" panose="020B0604020202020204" pitchFamily="34" charset="0"/>
                <a:cs typeface="Arial" panose="020B0604020202020204" pitchFamily="34" charset="0"/>
              </a:rPr>
              <a:t>")</a:t>
            </a:r>
            <a:r>
              <a:rPr lang="en-US" sz="1850" dirty="0" smtClean="0">
                <a:solidFill>
                  <a:srgbClr val="000000"/>
                </a:solidFill>
                <a:latin typeface="Arial" panose="020B0604020202020204" pitchFamily="34" charset="0"/>
                <a:cs typeface="Arial" panose="020B0604020202020204" pitchFamily="34" charset="0"/>
              </a:rPr>
              <a:t>.</a:t>
            </a:r>
            <a:br>
              <a:rPr lang="en-US" sz="1850" dirty="0" smtClean="0">
                <a:solidFill>
                  <a:srgbClr val="000000"/>
                </a:solidFill>
                <a:latin typeface="Arial" panose="020B0604020202020204" pitchFamily="34" charset="0"/>
                <a:cs typeface="Arial" panose="020B0604020202020204" pitchFamily="34" charset="0"/>
              </a:rPr>
            </a:br>
            <a:r>
              <a:rPr lang="en-US" sz="1850" dirty="0" smtClean="0">
                <a:solidFill>
                  <a:srgbClr val="000000"/>
                </a:solidFill>
                <a:latin typeface="Arial" panose="020B0604020202020204" pitchFamily="34" charset="0"/>
                <a:cs typeface="Arial" panose="020B0604020202020204" pitchFamily="34" charset="0"/>
              </a:rPr>
              <a:t>This </a:t>
            </a:r>
            <a:r>
              <a:rPr lang="en-US" sz="1850" dirty="0">
                <a:solidFill>
                  <a:srgbClr val="000000"/>
                </a:solidFill>
                <a:latin typeface="Arial" panose="020B0604020202020204" pitchFamily="34" charset="0"/>
                <a:cs typeface="Arial" panose="020B0604020202020204" pitchFamily="34" charset="0"/>
              </a:rPr>
              <a:t>will look at the range C3 to C21 and count the cells with a number </a:t>
            </a:r>
            <a:r>
              <a:rPr lang="en-US" sz="1850" dirty="0" smtClean="0">
                <a:solidFill>
                  <a:srgbClr val="000000"/>
                </a:solidFill>
                <a:latin typeface="Arial" panose="020B0604020202020204" pitchFamily="34" charset="0"/>
                <a:cs typeface="Arial" panose="020B0604020202020204" pitchFamily="34" charset="0"/>
              </a:rPr>
              <a:t>value of </a:t>
            </a:r>
            <a:r>
              <a:rPr lang="en-US" sz="1850" dirty="0">
                <a:solidFill>
                  <a:srgbClr val="000000"/>
                </a:solidFill>
                <a:latin typeface="Arial" panose="020B0604020202020204" pitchFamily="34" charset="0"/>
                <a:cs typeface="Arial" panose="020B0604020202020204" pitchFamily="34" charset="0"/>
              </a:rPr>
              <a:t>less than 5. The speech marks around the &lt;5 are needed to tell Excel that it </a:t>
            </a:r>
            <a:r>
              <a:rPr lang="en-US" sz="1850" dirty="0" smtClean="0">
                <a:solidFill>
                  <a:srgbClr val="000000"/>
                </a:solidFill>
                <a:latin typeface="Arial" panose="020B0604020202020204" pitchFamily="34" charset="0"/>
                <a:cs typeface="Arial" panose="020B0604020202020204" pitchFamily="34" charset="0"/>
              </a:rPr>
              <a:t>is dealing </a:t>
            </a:r>
            <a:r>
              <a:rPr lang="en-US" sz="1850" dirty="0">
                <a:solidFill>
                  <a:srgbClr val="000000"/>
                </a:solidFill>
                <a:latin typeface="Arial" panose="020B0604020202020204" pitchFamily="34" charset="0"/>
                <a:cs typeface="Arial" panose="020B0604020202020204" pitchFamily="34" charset="0"/>
              </a:rPr>
              <a:t>with another formula (in this case an inequality), rather than searching </a:t>
            </a:r>
            <a:r>
              <a:rPr lang="en-US" sz="1850" dirty="0" smtClean="0">
                <a:solidFill>
                  <a:srgbClr val="000000"/>
                </a:solidFill>
                <a:latin typeface="Arial" panose="020B0604020202020204" pitchFamily="34" charset="0"/>
                <a:cs typeface="Arial" panose="020B0604020202020204" pitchFamily="34" charset="0"/>
              </a:rPr>
              <a:t>for the </a:t>
            </a:r>
            <a:r>
              <a:rPr lang="en-US" sz="1850" dirty="0">
                <a:solidFill>
                  <a:srgbClr val="000000"/>
                </a:solidFill>
                <a:latin typeface="Arial" panose="020B0604020202020204" pitchFamily="34" charset="0"/>
                <a:cs typeface="Arial" panose="020B0604020202020204" pitchFamily="34" charset="0"/>
              </a:rPr>
              <a:t>symbols &lt;5. The spreadsheet should show the value 7.</a:t>
            </a:r>
          </a:p>
          <a:p>
            <a:pPr marL="342900" indent="-342900">
              <a:buClr>
                <a:srgbClr val="00B050"/>
              </a:buClr>
              <a:buFont typeface="+mj-lt"/>
              <a:buAutoNum type="arabicPeriod"/>
            </a:pPr>
            <a:r>
              <a:rPr lang="en-US" sz="1850" dirty="0">
                <a:solidFill>
                  <a:srgbClr val="000000"/>
                </a:solidFill>
                <a:latin typeface="Arial" panose="020B0604020202020204" pitchFamily="34" charset="0"/>
                <a:cs typeface="Arial" panose="020B0604020202020204" pitchFamily="34" charset="0"/>
              </a:rPr>
              <a:t>To count the number of employees with ten or more years’ experience, place </a:t>
            </a:r>
            <a:r>
              <a:rPr lang="en-US" sz="1850" dirty="0" smtClean="0">
                <a:solidFill>
                  <a:srgbClr val="000000"/>
                </a:solidFill>
                <a:latin typeface="Arial" panose="020B0604020202020204" pitchFamily="34" charset="0"/>
                <a:cs typeface="Arial" panose="020B0604020202020204" pitchFamily="34" charset="0"/>
              </a:rPr>
              <a:t>the cursor </a:t>
            </a:r>
            <a:r>
              <a:rPr lang="en-US" sz="1850" dirty="0">
                <a:solidFill>
                  <a:srgbClr val="000000"/>
                </a:solidFill>
                <a:latin typeface="Arial" panose="020B0604020202020204" pitchFamily="34" charset="0"/>
                <a:cs typeface="Arial" panose="020B0604020202020204" pitchFamily="34" charset="0"/>
              </a:rPr>
              <a:t>in cell B32 and enter the </a:t>
            </a:r>
            <a:r>
              <a:rPr lang="en-US" sz="1850" dirty="0" smtClean="0">
                <a:solidFill>
                  <a:srgbClr val="000000"/>
                </a:solidFill>
                <a:latin typeface="Arial" panose="020B0604020202020204" pitchFamily="34" charset="0"/>
                <a:cs typeface="Arial" panose="020B0604020202020204" pitchFamily="34" charset="0"/>
              </a:rPr>
              <a:t>formula </a:t>
            </a:r>
            <a:r>
              <a:rPr lang="en-US" sz="1850" b="1" dirty="0" smtClean="0">
                <a:solidFill>
                  <a:srgbClr val="00FF00"/>
                </a:solidFill>
                <a:latin typeface="Arial" panose="020B0604020202020204" pitchFamily="34" charset="0"/>
                <a:cs typeface="Arial" panose="020B0604020202020204" pitchFamily="34" charset="0"/>
              </a:rPr>
              <a:t>=COUNTIF</a:t>
            </a:r>
            <a:r>
              <a:rPr lang="en-US" sz="1850" b="1" dirty="0">
                <a:solidFill>
                  <a:srgbClr val="00FF00"/>
                </a:solidFill>
                <a:latin typeface="Arial" panose="020B0604020202020204" pitchFamily="34" charset="0"/>
                <a:cs typeface="Arial" panose="020B0604020202020204" pitchFamily="34" charset="0"/>
              </a:rPr>
              <a:t>($C$3:$C$21,"&gt;=10</a:t>
            </a:r>
            <a:r>
              <a:rPr lang="en-US" sz="1850" b="1" dirty="0" smtClean="0">
                <a:solidFill>
                  <a:srgbClr val="00FF00"/>
                </a:solidFill>
                <a:latin typeface="Arial" panose="020B0604020202020204" pitchFamily="34" charset="0"/>
                <a:cs typeface="Arial" panose="020B0604020202020204" pitchFamily="34" charset="0"/>
              </a:rPr>
              <a:t>")</a:t>
            </a:r>
            <a:r>
              <a:rPr lang="en-US" sz="1850" dirty="0" smtClean="0">
                <a:solidFill>
                  <a:srgbClr val="000000"/>
                </a:solidFill>
                <a:latin typeface="Arial" panose="020B0604020202020204" pitchFamily="34" charset="0"/>
                <a:cs typeface="Arial" panose="020B0604020202020204" pitchFamily="34" charset="0"/>
              </a:rPr>
              <a:t>. The </a:t>
            </a:r>
            <a:r>
              <a:rPr lang="en-US" sz="1850" dirty="0">
                <a:solidFill>
                  <a:srgbClr val="000000"/>
                </a:solidFill>
                <a:latin typeface="Arial" panose="020B0604020202020204" pitchFamily="34" charset="0"/>
                <a:cs typeface="Arial" panose="020B0604020202020204" pitchFamily="34" charset="0"/>
              </a:rPr>
              <a:t>value calculated should be </a:t>
            </a:r>
            <a:r>
              <a:rPr lang="en-US" sz="1850" dirty="0" smtClean="0">
                <a:solidFill>
                  <a:srgbClr val="000000"/>
                </a:solidFill>
                <a:latin typeface="Arial" panose="020B0604020202020204" pitchFamily="34" charset="0"/>
                <a:cs typeface="Arial" panose="020B0604020202020204" pitchFamily="34" charset="0"/>
              </a:rPr>
              <a:t>5. </a:t>
            </a:r>
          </a:p>
          <a:p>
            <a:pPr marL="342900" indent="-342900">
              <a:buClr>
                <a:srgbClr val="00B050"/>
              </a:buClr>
              <a:buFont typeface="+mj-lt"/>
              <a:buAutoNum type="arabicPeriod"/>
            </a:pPr>
            <a:r>
              <a:rPr lang="en-US" sz="1850" dirty="0" smtClean="0">
                <a:solidFill>
                  <a:srgbClr val="000000"/>
                </a:solidFill>
                <a:latin typeface="Arial" panose="020B0604020202020204" pitchFamily="34" charset="0"/>
                <a:cs typeface="Arial" panose="020B0604020202020204" pitchFamily="34" charset="0"/>
              </a:rPr>
              <a:t>Save </a:t>
            </a:r>
            <a:r>
              <a:rPr lang="en-US" sz="1850" dirty="0">
                <a:solidFill>
                  <a:srgbClr val="000000"/>
                </a:solidFill>
                <a:latin typeface="Arial" panose="020B0604020202020204" pitchFamily="34" charset="0"/>
                <a:cs typeface="Arial" panose="020B0604020202020204" pitchFamily="34" charset="0"/>
              </a:rPr>
              <a:t>your spreadsheet as Task 20h.</a:t>
            </a:r>
            <a:endParaRPr lang="en-GB" sz="18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9734125"/>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345</a:t>
            </a:r>
            <a:endParaRPr lang="en-GB" sz="1400" b="1" dirty="0">
              <a:latin typeface="Calibri" panose="020F0502020204030204" pitchFamily="34" charset="0"/>
            </a:endParaRPr>
          </a:p>
        </p:txBody>
      </p:sp>
      <p:sp>
        <p:nvSpPr>
          <p:cNvPr id="4" name="Rectangle 3"/>
          <p:cNvSpPr/>
          <p:nvPr/>
        </p:nvSpPr>
        <p:spPr>
          <a:xfrm>
            <a:off x="323528" y="1192098"/>
            <a:ext cx="8496944" cy="2123658"/>
          </a:xfrm>
          <a:prstGeom prst="rect">
            <a:avLst/>
          </a:prstGeom>
        </p:spPr>
        <p:txBody>
          <a:bodyPr wrap="square">
            <a:spAutoFit/>
          </a:bodyPr>
          <a:lstStyle/>
          <a:p>
            <a:r>
              <a:rPr lang="en-GB" sz="1650" b="1" dirty="0">
                <a:solidFill>
                  <a:srgbClr val="FF0000"/>
                </a:solidFill>
              </a:rPr>
              <a:t>Activity </a:t>
            </a:r>
            <a:r>
              <a:rPr lang="en-GB" sz="1650" b="1" dirty="0" smtClean="0">
                <a:solidFill>
                  <a:srgbClr val="FF0000"/>
                </a:solidFill>
              </a:rPr>
              <a:t>20d</a:t>
            </a:r>
          </a:p>
          <a:p>
            <a:pPr marL="342900" indent="-342900">
              <a:buClr>
                <a:srgbClr val="00B050"/>
              </a:buClr>
              <a:buFont typeface="Wingdings 3" panose="05040102010807070707" pitchFamily="18" charset="2"/>
              <a:buChar char=""/>
            </a:pPr>
            <a:r>
              <a:rPr lang="en-US" sz="1650" dirty="0" smtClean="0">
                <a:solidFill>
                  <a:srgbClr val="FF0000"/>
                </a:solidFill>
              </a:rPr>
              <a:t>Open the file that you saved in Activity 20c. This spreadsheet lists all the students in a class.</a:t>
            </a:r>
          </a:p>
          <a:p>
            <a:pPr marL="342900" indent="-342900">
              <a:buClr>
                <a:srgbClr val="00B050"/>
              </a:buClr>
              <a:buFont typeface="Wingdings 3" panose="05040102010807070707" pitchFamily="18" charset="2"/>
              <a:buChar char=""/>
            </a:pPr>
            <a:r>
              <a:rPr lang="en-US" sz="1650" dirty="0" smtClean="0">
                <a:solidFill>
                  <a:srgbClr val="FF0000"/>
                </a:solidFill>
              </a:rPr>
              <a:t>Next </a:t>
            </a:r>
            <a:r>
              <a:rPr lang="en-US" sz="1650" dirty="0">
                <a:solidFill>
                  <a:srgbClr val="FF0000"/>
                </a:solidFill>
              </a:rPr>
              <a:t>to each student’s name is the </a:t>
            </a:r>
            <a:r>
              <a:rPr lang="en-US" sz="1650" dirty="0" err="1">
                <a:solidFill>
                  <a:srgbClr val="FF0000"/>
                </a:solidFill>
              </a:rPr>
              <a:t>colour</a:t>
            </a:r>
            <a:r>
              <a:rPr lang="en-US" sz="1650" dirty="0">
                <a:solidFill>
                  <a:srgbClr val="FF0000"/>
                </a:solidFill>
              </a:rPr>
              <a:t> of the house that they are in.</a:t>
            </a:r>
          </a:p>
          <a:p>
            <a:pPr marL="457200" indent="-284163">
              <a:buClr>
                <a:srgbClr val="00B050"/>
              </a:buClr>
              <a:buFont typeface="+mj-lt"/>
              <a:buAutoNum type="arabicPeriod"/>
            </a:pPr>
            <a:r>
              <a:rPr lang="en-US" sz="1650" dirty="0" smtClean="0">
                <a:solidFill>
                  <a:srgbClr val="FF0000"/>
                </a:solidFill>
              </a:rPr>
              <a:t>Place </a:t>
            </a:r>
            <a:r>
              <a:rPr lang="en-US" sz="1650" dirty="0">
                <a:solidFill>
                  <a:srgbClr val="FF0000"/>
                </a:solidFill>
              </a:rPr>
              <a:t>formulae in cells E2 to E5 that use both absolute and relative referencing to count </a:t>
            </a:r>
            <a:r>
              <a:rPr lang="en-US" sz="1650" dirty="0" smtClean="0">
                <a:solidFill>
                  <a:srgbClr val="FF0000"/>
                </a:solidFill>
              </a:rPr>
              <a:t>the number </a:t>
            </a:r>
            <a:r>
              <a:rPr lang="en-US" sz="1650" dirty="0">
                <a:solidFill>
                  <a:srgbClr val="FF0000"/>
                </a:solidFill>
              </a:rPr>
              <a:t>of students in each house.</a:t>
            </a:r>
          </a:p>
          <a:p>
            <a:pPr marL="457200" indent="-284163">
              <a:buClr>
                <a:srgbClr val="00B050"/>
              </a:buClr>
              <a:buFont typeface="+mj-lt"/>
              <a:buAutoNum type="arabicPeriod"/>
            </a:pPr>
            <a:r>
              <a:rPr lang="en-US" sz="1650" dirty="0" smtClean="0">
                <a:solidFill>
                  <a:srgbClr val="FF0000"/>
                </a:solidFill>
              </a:rPr>
              <a:t>Place </a:t>
            </a:r>
            <a:r>
              <a:rPr lang="en-US" sz="1650" dirty="0">
                <a:solidFill>
                  <a:srgbClr val="FF0000"/>
                </a:solidFill>
              </a:rPr>
              <a:t>a formula in cell E7 to count the number of students with less than </a:t>
            </a:r>
            <a:r>
              <a:rPr lang="en-US" sz="1650" dirty="0" smtClean="0">
                <a:solidFill>
                  <a:srgbClr val="FF0000"/>
                </a:solidFill>
              </a:rPr>
              <a:t>five </a:t>
            </a:r>
            <a:r>
              <a:rPr lang="en-US" sz="1650" dirty="0">
                <a:solidFill>
                  <a:srgbClr val="FF0000"/>
                </a:solidFill>
              </a:rPr>
              <a:t>clubs.</a:t>
            </a:r>
          </a:p>
          <a:p>
            <a:pPr marL="457200" indent="-284163">
              <a:buClr>
                <a:srgbClr val="00B050"/>
              </a:buClr>
              <a:buFont typeface="+mj-lt"/>
              <a:buAutoNum type="arabicPeriod"/>
            </a:pPr>
            <a:r>
              <a:rPr lang="en-US" sz="1650" dirty="0" smtClean="0">
                <a:solidFill>
                  <a:srgbClr val="FF0000"/>
                </a:solidFill>
              </a:rPr>
              <a:t>Place a formula in cell E8 to count the number of students with 12 or more clubs.</a:t>
            </a:r>
          </a:p>
        </p:txBody>
      </p:sp>
      <p:sp>
        <p:nvSpPr>
          <p:cNvPr id="2" name="Rectangle 1"/>
          <p:cNvSpPr/>
          <p:nvPr/>
        </p:nvSpPr>
        <p:spPr>
          <a:xfrm>
            <a:off x="323528" y="3429000"/>
            <a:ext cx="8496944" cy="3231654"/>
          </a:xfrm>
          <a:prstGeom prst="rect">
            <a:avLst/>
          </a:prstGeom>
        </p:spPr>
        <p:txBody>
          <a:bodyPr wrap="square">
            <a:spAutoFit/>
          </a:bodyPr>
          <a:lstStyle/>
          <a:p>
            <a:r>
              <a:rPr lang="en-GB" sz="1650" b="1" dirty="0">
                <a:solidFill>
                  <a:srgbClr val="000000"/>
                </a:solidFill>
                <a:latin typeface="Arial" panose="020B0604020202020204" pitchFamily="34" charset="0"/>
                <a:cs typeface="Arial" panose="020B0604020202020204" pitchFamily="34" charset="0"/>
              </a:rPr>
              <a:t>IF</a:t>
            </a:r>
          </a:p>
          <a:p>
            <a:pPr marL="395288" indent="-395288">
              <a:buClr>
                <a:srgbClr val="00B050"/>
              </a:buClr>
              <a:buFont typeface="Wingdings 3" panose="05040102010807070707" pitchFamily="18" charset="2"/>
              <a:buChar char=""/>
            </a:pPr>
            <a:r>
              <a:rPr lang="en-US" sz="1650" dirty="0">
                <a:solidFill>
                  <a:srgbClr val="000000"/>
                </a:solidFill>
                <a:latin typeface="Arial" panose="020B0604020202020204" pitchFamily="34" charset="0"/>
                <a:cs typeface="Arial" panose="020B0604020202020204" pitchFamily="34" charset="0"/>
              </a:rPr>
              <a:t>An </a:t>
            </a:r>
            <a:r>
              <a:rPr lang="en-US" sz="1650" b="1" dirty="0">
                <a:solidFill>
                  <a:srgbClr val="FF0000"/>
                </a:solidFill>
                <a:latin typeface="Arial" panose="020B0604020202020204" pitchFamily="34" charset="0"/>
                <a:cs typeface="Arial" panose="020B0604020202020204" pitchFamily="34" charset="0"/>
              </a:rPr>
              <a:t>IF </a:t>
            </a:r>
            <a:r>
              <a:rPr lang="en-US" sz="1650" dirty="0">
                <a:solidFill>
                  <a:srgbClr val="000000"/>
                </a:solidFill>
                <a:latin typeface="Arial" panose="020B0604020202020204" pitchFamily="34" charset="0"/>
                <a:cs typeface="Arial" panose="020B0604020202020204" pitchFamily="34" charset="0"/>
              </a:rPr>
              <a:t>function contains a pair of brackets and, within the </a:t>
            </a:r>
            <a:r>
              <a:rPr lang="en-US" sz="1650" dirty="0" smtClean="0">
                <a:solidFill>
                  <a:srgbClr val="000000"/>
                </a:solidFill>
                <a:latin typeface="Arial" panose="020B0604020202020204" pitchFamily="34" charset="0"/>
                <a:cs typeface="Arial" panose="020B0604020202020204" pitchFamily="34" charset="0"/>
              </a:rPr>
              <a:t>brackets, three </a:t>
            </a:r>
            <a:r>
              <a:rPr lang="en-US" sz="1650" dirty="0">
                <a:solidFill>
                  <a:srgbClr val="000000"/>
                </a:solidFill>
                <a:latin typeface="Arial" panose="020B0604020202020204" pitchFamily="34" charset="0"/>
                <a:cs typeface="Arial" panose="020B0604020202020204" pitchFamily="34" charset="0"/>
              </a:rPr>
              <a:t>parts, each separated by a comma. An example of an </a:t>
            </a:r>
            <a:r>
              <a:rPr lang="en-US" sz="1650" b="1" dirty="0">
                <a:solidFill>
                  <a:srgbClr val="FF0000"/>
                </a:solidFill>
                <a:latin typeface="Arial" panose="020B0604020202020204" pitchFamily="34" charset="0"/>
                <a:cs typeface="Arial" panose="020B0604020202020204" pitchFamily="34" charset="0"/>
              </a:rPr>
              <a:t>IF </a:t>
            </a:r>
            <a:r>
              <a:rPr lang="en-US" sz="1650" dirty="0">
                <a:solidFill>
                  <a:srgbClr val="000000"/>
                </a:solidFill>
                <a:latin typeface="Arial" panose="020B0604020202020204" pitchFamily="34" charset="0"/>
                <a:cs typeface="Arial" panose="020B0604020202020204" pitchFamily="34" charset="0"/>
              </a:rPr>
              <a:t>function </a:t>
            </a:r>
            <a:r>
              <a:rPr lang="en-US" sz="1650" dirty="0" smtClean="0">
                <a:solidFill>
                  <a:srgbClr val="000000"/>
                </a:solidFill>
                <a:latin typeface="Arial" panose="020B0604020202020204" pitchFamily="34" charset="0"/>
                <a:cs typeface="Arial" panose="020B0604020202020204" pitchFamily="34" charset="0"/>
              </a:rPr>
              <a:t>is </a:t>
            </a:r>
            <a:r>
              <a:rPr lang="en-US" sz="1650" b="1" dirty="0" smtClean="0">
                <a:solidFill>
                  <a:srgbClr val="00FF00"/>
                </a:solidFill>
                <a:latin typeface="Arial" panose="020B0604020202020204" pitchFamily="34" charset="0"/>
                <a:cs typeface="Arial" panose="020B0604020202020204" pitchFamily="34" charset="0"/>
              </a:rPr>
              <a:t>=IF(A1=5,A2*0.05</a:t>
            </a:r>
            <a:r>
              <a:rPr lang="en-US" sz="1650" b="1" dirty="0">
                <a:solidFill>
                  <a:srgbClr val="00FF00"/>
                </a:solidFill>
                <a:latin typeface="Arial" panose="020B0604020202020204" pitchFamily="34" charset="0"/>
                <a:cs typeface="Arial" panose="020B0604020202020204" pitchFamily="34" charset="0"/>
              </a:rPr>
              <a:t>,"No discount")</a:t>
            </a:r>
            <a:r>
              <a:rPr lang="en-US" sz="1650" dirty="0">
                <a:solidFill>
                  <a:srgbClr val="000000"/>
                </a:solidFill>
                <a:latin typeface="Arial" panose="020B0604020202020204" pitchFamily="34" charset="0"/>
                <a:cs typeface="Arial" panose="020B0604020202020204" pitchFamily="34" charset="0"/>
              </a:rPr>
              <a:t>. The </a:t>
            </a:r>
            <a:r>
              <a:rPr lang="en-US" sz="1650" dirty="0" smtClean="0">
                <a:solidFill>
                  <a:srgbClr val="000000"/>
                </a:solidFill>
                <a:latin typeface="Arial" panose="020B0604020202020204" pitchFamily="34" charset="0"/>
                <a:cs typeface="Arial" panose="020B0604020202020204" pitchFamily="34" charset="0"/>
              </a:rPr>
              <a:t>first </a:t>
            </a:r>
            <a:r>
              <a:rPr lang="en-US" sz="1650" dirty="0">
                <a:solidFill>
                  <a:srgbClr val="000000"/>
                </a:solidFill>
                <a:latin typeface="Arial" panose="020B0604020202020204" pitchFamily="34" charset="0"/>
                <a:cs typeface="Arial" panose="020B0604020202020204" pitchFamily="34" charset="0"/>
              </a:rPr>
              <a:t>part is a condition; in </a:t>
            </a:r>
            <a:r>
              <a:rPr lang="en-US" sz="1650" dirty="0" smtClean="0">
                <a:solidFill>
                  <a:srgbClr val="000000"/>
                </a:solidFill>
                <a:latin typeface="Arial" panose="020B0604020202020204" pitchFamily="34" charset="0"/>
                <a:cs typeface="Arial" panose="020B0604020202020204" pitchFamily="34" charset="0"/>
              </a:rPr>
              <a:t>this example</a:t>
            </a:r>
            <a:r>
              <a:rPr lang="en-US" sz="1650" dirty="0">
                <a:solidFill>
                  <a:srgbClr val="000000"/>
                </a:solidFill>
                <a:latin typeface="Arial" panose="020B0604020202020204" pitchFamily="34" charset="0"/>
                <a:cs typeface="Arial" panose="020B0604020202020204" pitchFamily="34" charset="0"/>
              </a:rPr>
              <a:t>, it is testing to see if cell A1 contains the number 5. The other </a:t>
            </a:r>
            <a:r>
              <a:rPr lang="en-US" sz="1650" dirty="0" smtClean="0">
                <a:solidFill>
                  <a:srgbClr val="000000"/>
                </a:solidFill>
                <a:latin typeface="Arial" panose="020B0604020202020204" pitchFamily="34" charset="0"/>
                <a:cs typeface="Arial" panose="020B0604020202020204" pitchFamily="34" charset="0"/>
              </a:rPr>
              <a:t>two parts </a:t>
            </a:r>
            <a:r>
              <a:rPr lang="en-US" sz="1650" dirty="0">
                <a:solidFill>
                  <a:srgbClr val="000000"/>
                </a:solidFill>
                <a:latin typeface="Arial" panose="020B0604020202020204" pitchFamily="34" charset="0"/>
                <a:cs typeface="Arial" panose="020B0604020202020204" pitchFamily="34" charset="0"/>
              </a:rPr>
              <a:t>are what to do if the condition is met, and what to do if it is not </a:t>
            </a:r>
            <a:r>
              <a:rPr lang="en-US" sz="1650" dirty="0" smtClean="0">
                <a:solidFill>
                  <a:srgbClr val="000000"/>
                </a:solidFill>
                <a:latin typeface="Arial" panose="020B0604020202020204" pitchFamily="34" charset="0"/>
                <a:cs typeface="Arial" panose="020B0604020202020204" pitchFamily="34" charset="0"/>
              </a:rPr>
              <a:t>met. If </a:t>
            </a:r>
            <a:r>
              <a:rPr lang="en-US" sz="1650" dirty="0">
                <a:solidFill>
                  <a:srgbClr val="000000"/>
                </a:solidFill>
                <a:latin typeface="Arial" panose="020B0604020202020204" pitchFamily="34" charset="0"/>
                <a:cs typeface="Arial" panose="020B0604020202020204" pitchFamily="34" charset="0"/>
              </a:rPr>
              <a:t>the condition is met a number or label could be placed in the cell, or </a:t>
            </a:r>
            <a:r>
              <a:rPr lang="en-US" sz="1650" dirty="0" smtClean="0">
                <a:solidFill>
                  <a:srgbClr val="000000"/>
                </a:solidFill>
                <a:latin typeface="Arial" panose="020B0604020202020204" pitchFamily="34" charset="0"/>
                <a:cs typeface="Arial" panose="020B0604020202020204" pitchFamily="34" charset="0"/>
              </a:rPr>
              <a:t>a reference </a:t>
            </a:r>
            <a:r>
              <a:rPr lang="en-US" sz="1650" dirty="0">
                <a:solidFill>
                  <a:srgbClr val="000000"/>
                </a:solidFill>
                <a:latin typeface="Arial" panose="020B0604020202020204" pitchFamily="34" charset="0"/>
                <a:cs typeface="Arial" panose="020B0604020202020204" pitchFamily="34" charset="0"/>
              </a:rPr>
              <a:t>to another cell, or even a calculation that needs to be performed.</a:t>
            </a:r>
          </a:p>
          <a:p>
            <a:pPr marL="395288" indent="-395288">
              <a:buClr>
                <a:srgbClr val="00B050"/>
              </a:buClr>
              <a:buFont typeface="Wingdings 3" panose="05040102010807070707" pitchFamily="18" charset="2"/>
              <a:buChar char=""/>
            </a:pPr>
            <a:r>
              <a:rPr lang="en-US" sz="1650" dirty="0">
                <a:solidFill>
                  <a:srgbClr val="000000"/>
                </a:solidFill>
                <a:latin typeface="Arial" panose="020B0604020202020204" pitchFamily="34" charset="0"/>
                <a:cs typeface="Arial" panose="020B0604020202020204" pitchFamily="34" charset="0"/>
              </a:rPr>
              <a:t>The same range of options applies if a condition is not met. In this </a:t>
            </a:r>
            <a:r>
              <a:rPr lang="en-US" sz="1650" dirty="0" smtClean="0">
                <a:solidFill>
                  <a:srgbClr val="000000"/>
                </a:solidFill>
                <a:latin typeface="Arial" panose="020B0604020202020204" pitchFamily="34" charset="0"/>
                <a:cs typeface="Arial" panose="020B0604020202020204" pitchFamily="34" charset="0"/>
              </a:rPr>
              <a:t>example, if </a:t>
            </a:r>
            <a:r>
              <a:rPr lang="en-US" sz="1650" dirty="0">
                <a:solidFill>
                  <a:srgbClr val="000000"/>
                </a:solidFill>
                <a:latin typeface="Arial" panose="020B0604020202020204" pitchFamily="34" charset="0"/>
                <a:cs typeface="Arial" panose="020B0604020202020204" pitchFamily="34" charset="0"/>
              </a:rPr>
              <a:t>the condition is met, the result of multiplying the contents of cell A2 </a:t>
            </a:r>
            <a:r>
              <a:rPr lang="en-US" sz="1650" dirty="0" smtClean="0">
                <a:solidFill>
                  <a:srgbClr val="000000"/>
                </a:solidFill>
                <a:latin typeface="Arial" panose="020B0604020202020204" pitchFamily="34" charset="0"/>
                <a:cs typeface="Arial" panose="020B0604020202020204" pitchFamily="34" charset="0"/>
              </a:rPr>
              <a:t>by the figure </a:t>
            </a:r>
            <a:r>
              <a:rPr lang="en-US" sz="1650" dirty="0">
                <a:solidFill>
                  <a:srgbClr val="000000"/>
                </a:solidFill>
                <a:latin typeface="Arial" panose="020B0604020202020204" pitchFamily="34" charset="0"/>
                <a:cs typeface="Arial" panose="020B0604020202020204" pitchFamily="34" charset="0"/>
              </a:rPr>
              <a:t>0.05 is displayed in this cell. If the condition is not met this </a:t>
            </a:r>
            <a:r>
              <a:rPr lang="en-US" sz="1650" dirty="0" smtClean="0">
                <a:solidFill>
                  <a:srgbClr val="000000"/>
                </a:solidFill>
                <a:latin typeface="Arial" panose="020B0604020202020204" pitchFamily="34" charset="0"/>
                <a:cs typeface="Arial" panose="020B0604020202020204" pitchFamily="34" charset="0"/>
              </a:rPr>
              <a:t>cell will </a:t>
            </a:r>
            <a:r>
              <a:rPr lang="en-US" sz="1650" dirty="0">
                <a:solidFill>
                  <a:srgbClr val="000000"/>
                </a:solidFill>
                <a:latin typeface="Arial" panose="020B0604020202020204" pitchFamily="34" charset="0"/>
                <a:cs typeface="Arial" panose="020B0604020202020204" pitchFamily="34" charset="0"/>
              </a:rPr>
              <a:t>display the text ‘No discount’.</a:t>
            </a:r>
            <a:endParaRPr lang="en-GB" sz="16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2029707"/>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345</a:t>
            </a:r>
            <a:endParaRPr lang="en-GB" sz="1400" b="1" dirty="0">
              <a:latin typeface="Calibri" panose="020F0502020204030204" pitchFamily="34" charset="0"/>
            </a:endParaRPr>
          </a:p>
        </p:txBody>
      </p:sp>
      <p:sp>
        <p:nvSpPr>
          <p:cNvPr id="2" name="Rectangle 1"/>
          <p:cNvSpPr/>
          <p:nvPr/>
        </p:nvSpPr>
        <p:spPr>
          <a:xfrm>
            <a:off x="323528" y="1203573"/>
            <a:ext cx="8496944" cy="1323439"/>
          </a:xfrm>
          <a:prstGeom prst="rect">
            <a:avLst/>
          </a:prstGeom>
        </p:spPr>
        <p:txBody>
          <a:bodyPr wrap="square">
            <a:spAutoFit/>
          </a:bodyPr>
          <a:lstStyle/>
          <a:p>
            <a:r>
              <a:rPr lang="en-GB" sz="1600" b="1" dirty="0" smtClean="0">
                <a:solidFill>
                  <a:srgbClr val="FF0000"/>
                </a:solidFill>
              </a:rPr>
              <a:t>Task </a:t>
            </a:r>
            <a:r>
              <a:rPr lang="en-GB" sz="1600" b="1" dirty="0">
                <a:solidFill>
                  <a:srgbClr val="FF0000"/>
                </a:solidFill>
              </a:rPr>
              <a:t>20i</a:t>
            </a:r>
          </a:p>
          <a:p>
            <a:pPr marL="285750" indent="-285750">
              <a:buClr>
                <a:srgbClr val="00B050"/>
              </a:buClr>
              <a:buFont typeface="Wingdings 3" panose="05040102010807070707" pitchFamily="18" charset="2"/>
              <a:buChar char=""/>
            </a:pPr>
            <a:r>
              <a:rPr lang="en-US" sz="1600" dirty="0">
                <a:solidFill>
                  <a:srgbClr val="FF0000"/>
                </a:solidFill>
              </a:rPr>
              <a:t>Open the </a:t>
            </a:r>
            <a:r>
              <a:rPr lang="en-US" sz="1600" dirty="0" smtClean="0">
                <a:solidFill>
                  <a:srgbClr val="FF0000"/>
                </a:solidFill>
              </a:rPr>
              <a:t>file </a:t>
            </a:r>
            <a:r>
              <a:rPr lang="en-US" sz="1600" dirty="0">
                <a:solidFill>
                  <a:srgbClr val="FF0000"/>
                </a:solidFill>
              </a:rPr>
              <a:t>that you saved in Task 20h.</a:t>
            </a:r>
          </a:p>
          <a:p>
            <a:pPr marL="568325" indent="-284163">
              <a:buClr>
                <a:srgbClr val="00B050"/>
              </a:buClr>
              <a:buFont typeface="+mj-lt"/>
              <a:buAutoNum type="arabicPeriod"/>
            </a:pPr>
            <a:r>
              <a:rPr lang="en-US" sz="1600" dirty="0" smtClean="0">
                <a:solidFill>
                  <a:srgbClr val="FF0000"/>
                </a:solidFill>
              </a:rPr>
              <a:t>Add </a:t>
            </a:r>
            <a:r>
              <a:rPr lang="en-US" sz="1600" dirty="0">
                <a:solidFill>
                  <a:srgbClr val="FF0000"/>
                </a:solidFill>
              </a:rPr>
              <a:t>a new label ‘Category’ into cell D2.</a:t>
            </a:r>
          </a:p>
          <a:p>
            <a:pPr marL="568325" indent="-284163">
              <a:buClr>
                <a:srgbClr val="00B050"/>
              </a:buClr>
              <a:buFont typeface="+mj-lt"/>
              <a:buAutoNum type="arabicPeriod"/>
            </a:pPr>
            <a:r>
              <a:rPr lang="en-US" sz="1600" dirty="0" smtClean="0">
                <a:solidFill>
                  <a:srgbClr val="FF0000"/>
                </a:solidFill>
              </a:rPr>
              <a:t>Place </a:t>
            </a:r>
            <a:r>
              <a:rPr lang="en-US" sz="1600" dirty="0">
                <a:solidFill>
                  <a:srgbClr val="FF0000"/>
                </a:solidFill>
              </a:rPr>
              <a:t>formulae in cells D3 to D21 to display ‘Very experienced’ for employees with ten </a:t>
            </a:r>
            <a:r>
              <a:rPr lang="en-US" sz="1600" dirty="0" smtClean="0">
                <a:solidFill>
                  <a:srgbClr val="FF0000"/>
                </a:solidFill>
              </a:rPr>
              <a:t>or more </a:t>
            </a:r>
            <a:r>
              <a:rPr lang="en-US" sz="1600" dirty="0">
                <a:solidFill>
                  <a:srgbClr val="FF0000"/>
                </a:solidFill>
              </a:rPr>
              <a:t>years’ experience, otherwise to display ‘Not experienced</a:t>
            </a:r>
            <a:r>
              <a:rPr lang="en-US" sz="1600" dirty="0" smtClean="0">
                <a:solidFill>
                  <a:srgbClr val="FF0000"/>
                </a:solidFill>
              </a:rPr>
              <a:t>’.</a:t>
            </a:r>
          </a:p>
        </p:txBody>
      </p:sp>
      <p:sp>
        <p:nvSpPr>
          <p:cNvPr id="3" name="Rectangle 2"/>
          <p:cNvSpPr/>
          <p:nvPr/>
        </p:nvSpPr>
        <p:spPr>
          <a:xfrm>
            <a:off x="323528" y="2572449"/>
            <a:ext cx="5215487" cy="4031873"/>
          </a:xfrm>
          <a:prstGeom prst="rect">
            <a:avLst/>
          </a:prstGeom>
        </p:spPr>
        <p:txBody>
          <a:bodyPr wrap="square">
            <a:spAutoFit/>
          </a:bodyPr>
          <a:lstStyle/>
          <a:p>
            <a:pPr marL="284163" indent="-284163">
              <a:buFont typeface="+mj-lt"/>
              <a:buAutoNum type="arabicPeriod"/>
            </a:pPr>
            <a:r>
              <a:rPr lang="en-US" sz="1600" dirty="0">
                <a:solidFill>
                  <a:srgbClr val="000000"/>
                </a:solidFill>
                <a:latin typeface="Arial" panose="020B0604020202020204" pitchFamily="34" charset="0"/>
                <a:cs typeface="Arial" panose="020B0604020202020204" pitchFamily="34" charset="0"/>
              </a:rPr>
              <a:t>Open the </a:t>
            </a:r>
            <a:r>
              <a:rPr lang="en-US" sz="1600" dirty="0" smtClean="0">
                <a:solidFill>
                  <a:srgbClr val="000000"/>
                </a:solidFill>
                <a:latin typeface="Arial" panose="020B0604020202020204" pitchFamily="34" charset="0"/>
                <a:cs typeface="Arial" panose="020B0604020202020204" pitchFamily="34" charset="0"/>
              </a:rPr>
              <a:t>file </a:t>
            </a:r>
            <a:r>
              <a:rPr lang="en-US" sz="1600" dirty="0">
                <a:solidFill>
                  <a:srgbClr val="000000"/>
                </a:solidFill>
                <a:latin typeface="Arial" panose="020B0604020202020204" pitchFamily="34" charset="0"/>
                <a:cs typeface="Arial" panose="020B0604020202020204" pitchFamily="34" charset="0"/>
              </a:rPr>
              <a:t>and place the cursor in cell D2. Enter the </a:t>
            </a:r>
            <a:r>
              <a:rPr lang="en-US" sz="1600" dirty="0" smtClean="0">
                <a:solidFill>
                  <a:srgbClr val="000000"/>
                </a:solidFill>
                <a:latin typeface="Arial" panose="020B0604020202020204" pitchFamily="34" charset="0"/>
                <a:cs typeface="Arial" panose="020B0604020202020204" pitchFamily="34" charset="0"/>
              </a:rPr>
              <a:t>label ‘Category</a:t>
            </a:r>
            <a:r>
              <a:rPr lang="en-US" sz="1600" dirty="0">
                <a:solidFill>
                  <a:srgbClr val="000000"/>
                </a:solidFill>
                <a:latin typeface="Arial" panose="020B0604020202020204" pitchFamily="34" charset="0"/>
                <a:cs typeface="Arial" panose="020B0604020202020204" pitchFamily="34" charset="0"/>
              </a:rPr>
              <a:t>’. Place the cursor in cell D3 and enter the </a:t>
            </a:r>
            <a:r>
              <a:rPr lang="en-US" sz="1600" dirty="0" smtClean="0">
                <a:solidFill>
                  <a:srgbClr val="000000"/>
                </a:solidFill>
                <a:latin typeface="Arial" panose="020B0604020202020204" pitchFamily="34" charset="0"/>
                <a:cs typeface="Arial" panose="020B0604020202020204" pitchFamily="34" charset="0"/>
              </a:rPr>
              <a:t>formula </a:t>
            </a:r>
            <a:r>
              <a:rPr lang="en-US" sz="1600" b="1" dirty="0" smtClean="0">
                <a:solidFill>
                  <a:srgbClr val="00FF00"/>
                </a:solidFill>
                <a:latin typeface="Arial" panose="020B0604020202020204" pitchFamily="34" charset="0"/>
                <a:cs typeface="Arial" panose="020B0604020202020204" pitchFamily="34" charset="0"/>
              </a:rPr>
              <a:t>=IF(C3</a:t>
            </a:r>
            <a:r>
              <a:rPr lang="en-US" sz="1600" b="1" dirty="0">
                <a:solidFill>
                  <a:srgbClr val="00FF00"/>
                </a:solidFill>
                <a:latin typeface="Arial" panose="020B0604020202020204" pitchFamily="34" charset="0"/>
                <a:cs typeface="Arial" panose="020B0604020202020204" pitchFamily="34" charset="0"/>
              </a:rPr>
              <a:t>&gt;=10,"Very </a:t>
            </a:r>
            <a:r>
              <a:rPr lang="en-US" sz="1600" b="1" dirty="0" err="1">
                <a:solidFill>
                  <a:srgbClr val="00FF00"/>
                </a:solidFill>
                <a:latin typeface="Arial" panose="020B0604020202020204" pitchFamily="34" charset="0"/>
                <a:cs typeface="Arial" panose="020B0604020202020204" pitchFamily="34" charset="0"/>
              </a:rPr>
              <a:t>experienced","Not</a:t>
            </a:r>
            <a:r>
              <a:rPr lang="en-US" sz="1600" b="1" dirty="0">
                <a:solidFill>
                  <a:srgbClr val="00FF00"/>
                </a:solidFill>
                <a:latin typeface="Arial" panose="020B0604020202020204" pitchFamily="34" charset="0"/>
                <a:cs typeface="Arial" panose="020B0604020202020204" pitchFamily="34" charset="0"/>
              </a:rPr>
              <a:t> experienced")</a:t>
            </a:r>
            <a:r>
              <a:rPr lang="en-US" sz="1600" dirty="0">
                <a:solidFill>
                  <a:srgbClr val="000000"/>
                </a:solidFill>
                <a:latin typeface="Arial" panose="020B0604020202020204" pitchFamily="34" charset="0"/>
                <a:cs typeface="Arial" panose="020B0604020202020204" pitchFamily="34" charset="0"/>
              </a:rPr>
              <a:t>. </a:t>
            </a:r>
            <a:r>
              <a:rPr lang="en-US" sz="1600" dirty="0" smtClean="0">
                <a:solidFill>
                  <a:srgbClr val="000000"/>
                </a:solidFill>
                <a:latin typeface="Arial" panose="020B0604020202020204" pitchFamily="34" charset="0"/>
                <a:cs typeface="Arial" panose="020B0604020202020204" pitchFamily="34" charset="0"/>
              </a:rPr>
              <a:t/>
            </a:r>
            <a:br>
              <a:rPr lang="en-US" sz="1600" dirty="0" smtClean="0">
                <a:solidFill>
                  <a:srgbClr val="000000"/>
                </a:solidFill>
                <a:latin typeface="Arial" panose="020B0604020202020204" pitchFamily="34" charset="0"/>
                <a:cs typeface="Arial" panose="020B0604020202020204" pitchFamily="34" charset="0"/>
              </a:rPr>
            </a:br>
            <a:r>
              <a:rPr lang="en-US" sz="1600" dirty="0" smtClean="0">
                <a:solidFill>
                  <a:srgbClr val="000000"/>
                </a:solidFill>
                <a:latin typeface="Arial" panose="020B0604020202020204" pitchFamily="34" charset="0"/>
                <a:cs typeface="Arial" panose="020B0604020202020204" pitchFamily="34" charset="0"/>
              </a:rPr>
              <a:t>The reason </a:t>
            </a:r>
            <a:r>
              <a:rPr lang="en-US" sz="1600" dirty="0">
                <a:solidFill>
                  <a:srgbClr val="000000"/>
                </a:solidFill>
                <a:latin typeface="Arial" panose="020B0604020202020204" pitchFamily="34" charset="0"/>
                <a:cs typeface="Arial" panose="020B0604020202020204" pitchFamily="34" charset="0"/>
              </a:rPr>
              <a:t>that C3&gt;=10 is used rather than C3&gt;9 (which in </a:t>
            </a:r>
            <a:r>
              <a:rPr lang="en-US" sz="1600" dirty="0" smtClean="0">
                <a:solidFill>
                  <a:srgbClr val="000000"/>
                </a:solidFill>
                <a:latin typeface="Arial" panose="020B0604020202020204" pitchFamily="34" charset="0"/>
                <a:cs typeface="Arial" panose="020B0604020202020204" pitchFamily="34" charset="0"/>
              </a:rPr>
              <a:t>many circumstances </a:t>
            </a:r>
            <a:r>
              <a:rPr lang="en-US" sz="1600" dirty="0">
                <a:solidFill>
                  <a:srgbClr val="000000"/>
                </a:solidFill>
                <a:latin typeface="Arial" panose="020B0604020202020204" pitchFamily="34" charset="0"/>
                <a:cs typeface="Arial" panose="020B0604020202020204" pitchFamily="34" charset="0"/>
              </a:rPr>
              <a:t>would be a more </a:t>
            </a:r>
            <a:r>
              <a:rPr lang="en-US" sz="1600" dirty="0" smtClean="0">
                <a:solidFill>
                  <a:srgbClr val="000000"/>
                </a:solidFill>
                <a:latin typeface="Arial" panose="020B0604020202020204" pitchFamily="34" charset="0"/>
                <a:cs typeface="Arial" panose="020B0604020202020204" pitchFamily="34" charset="0"/>
              </a:rPr>
              <a:t>efficient </a:t>
            </a:r>
            <a:r>
              <a:rPr lang="en-US" sz="1600" dirty="0">
                <a:solidFill>
                  <a:srgbClr val="000000"/>
                </a:solidFill>
                <a:latin typeface="Arial" panose="020B0604020202020204" pitchFamily="34" charset="0"/>
                <a:cs typeface="Arial" panose="020B0604020202020204" pitchFamily="34" charset="0"/>
              </a:rPr>
              <a:t>formula), is because </a:t>
            </a:r>
            <a:r>
              <a:rPr lang="en-US" sz="1600" dirty="0" smtClean="0">
                <a:solidFill>
                  <a:srgbClr val="000000"/>
                </a:solidFill>
                <a:latin typeface="Arial" panose="020B0604020202020204" pitchFamily="34" charset="0"/>
                <a:cs typeface="Arial" panose="020B0604020202020204" pitchFamily="34" charset="0"/>
              </a:rPr>
              <a:t>one employee </a:t>
            </a:r>
            <a:r>
              <a:rPr lang="en-US" sz="1600" dirty="0">
                <a:solidFill>
                  <a:srgbClr val="000000"/>
                </a:solidFill>
                <a:latin typeface="Arial" panose="020B0604020202020204" pitchFamily="34" charset="0"/>
                <a:cs typeface="Arial" panose="020B0604020202020204" pitchFamily="34" charset="0"/>
              </a:rPr>
              <a:t>has 0.2 years’ experience. As the data does not </a:t>
            </a:r>
            <a:r>
              <a:rPr lang="en-US" sz="1600" dirty="0" smtClean="0">
                <a:solidFill>
                  <a:srgbClr val="000000"/>
                </a:solidFill>
                <a:latin typeface="Arial" panose="020B0604020202020204" pitchFamily="34" charset="0"/>
                <a:cs typeface="Arial" panose="020B0604020202020204" pitchFamily="34" charset="0"/>
              </a:rPr>
              <a:t>only contain </a:t>
            </a:r>
            <a:r>
              <a:rPr lang="en-US" sz="1600" dirty="0">
                <a:solidFill>
                  <a:srgbClr val="000000"/>
                </a:solidFill>
                <a:latin typeface="Arial" panose="020B0604020202020204" pitchFamily="34" charset="0"/>
                <a:cs typeface="Arial" panose="020B0604020202020204" pitchFamily="34" charset="0"/>
              </a:rPr>
              <a:t>whole numbers, there could be an employee with </a:t>
            </a:r>
            <a:r>
              <a:rPr lang="en-US" sz="1600" dirty="0" smtClean="0">
                <a:solidFill>
                  <a:srgbClr val="000000"/>
                </a:solidFill>
                <a:latin typeface="Arial" panose="020B0604020202020204" pitchFamily="34" charset="0"/>
                <a:cs typeface="Arial" panose="020B0604020202020204" pitchFamily="34" charset="0"/>
              </a:rPr>
              <a:t>9.5 years</a:t>
            </a:r>
            <a:r>
              <a:rPr lang="en-US" sz="1600" dirty="0">
                <a:solidFill>
                  <a:srgbClr val="000000"/>
                </a:solidFill>
                <a:latin typeface="Arial" panose="020B0604020202020204" pitchFamily="34" charset="0"/>
                <a:cs typeface="Arial" panose="020B0604020202020204" pitchFamily="34" charset="0"/>
              </a:rPr>
              <a:t>’ experience so C3&gt;9 would not work for all data. Do </a:t>
            </a:r>
            <a:r>
              <a:rPr lang="en-US" sz="1600" dirty="0" smtClean="0">
                <a:solidFill>
                  <a:srgbClr val="000000"/>
                </a:solidFill>
                <a:latin typeface="Arial" panose="020B0604020202020204" pitchFamily="34" charset="0"/>
                <a:cs typeface="Arial" panose="020B0604020202020204" pitchFamily="34" charset="0"/>
              </a:rPr>
              <a:t>not use </a:t>
            </a:r>
            <a:r>
              <a:rPr lang="en-US" sz="1600" dirty="0">
                <a:solidFill>
                  <a:srgbClr val="000000"/>
                </a:solidFill>
                <a:latin typeface="Arial" panose="020B0604020202020204" pitchFamily="34" charset="0"/>
                <a:cs typeface="Arial" panose="020B0604020202020204" pitchFamily="34" charset="0"/>
              </a:rPr>
              <a:t>absolute referencing in this formula as the reference to </a:t>
            </a:r>
            <a:r>
              <a:rPr lang="en-US" sz="1600" dirty="0" smtClean="0">
                <a:solidFill>
                  <a:srgbClr val="000000"/>
                </a:solidFill>
                <a:latin typeface="Arial" panose="020B0604020202020204" pitchFamily="34" charset="0"/>
                <a:cs typeface="Arial" panose="020B0604020202020204" pitchFamily="34" charset="0"/>
              </a:rPr>
              <a:t>cell C3 </a:t>
            </a:r>
            <a:r>
              <a:rPr lang="en-US" sz="1600" dirty="0">
                <a:solidFill>
                  <a:srgbClr val="000000"/>
                </a:solidFill>
                <a:latin typeface="Arial" panose="020B0604020202020204" pitchFamily="34" charset="0"/>
                <a:cs typeface="Arial" panose="020B0604020202020204" pitchFamily="34" charset="0"/>
              </a:rPr>
              <a:t>needs to change when you replicate the formula. </a:t>
            </a:r>
            <a:endParaRPr lang="en-US" sz="1600" dirty="0" smtClean="0">
              <a:solidFill>
                <a:srgbClr val="000000"/>
              </a:solidFill>
              <a:latin typeface="Arial" panose="020B0604020202020204" pitchFamily="34" charset="0"/>
              <a:cs typeface="Arial" panose="020B0604020202020204" pitchFamily="34" charset="0"/>
            </a:endParaRPr>
          </a:p>
          <a:p>
            <a:pPr marL="284163" indent="-284163">
              <a:buFont typeface="+mj-lt"/>
              <a:buAutoNum type="arabicPeriod"/>
            </a:pPr>
            <a:r>
              <a:rPr lang="en-US" sz="1600" dirty="0" smtClean="0">
                <a:solidFill>
                  <a:srgbClr val="000000"/>
                </a:solidFill>
                <a:latin typeface="Arial" panose="020B0604020202020204" pitchFamily="34" charset="0"/>
                <a:cs typeface="Arial" panose="020B0604020202020204" pitchFamily="34" charset="0"/>
              </a:rPr>
              <a:t>Replicate this </a:t>
            </a:r>
            <a:r>
              <a:rPr lang="en-US" sz="1600" dirty="0">
                <a:solidFill>
                  <a:srgbClr val="000000"/>
                </a:solidFill>
                <a:latin typeface="Arial" panose="020B0604020202020204" pitchFamily="34" charset="0"/>
                <a:cs typeface="Arial" panose="020B0604020202020204" pitchFamily="34" charset="0"/>
              </a:rPr>
              <a:t>formula so it is copied into cells D4 to D21. Your </a:t>
            </a:r>
            <a:r>
              <a:rPr lang="en-US" sz="1600" dirty="0" smtClean="0">
                <a:solidFill>
                  <a:srgbClr val="000000"/>
                </a:solidFill>
                <a:latin typeface="Arial" panose="020B0604020202020204" pitchFamily="34" charset="0"/>
                <a:cs typeface="Arial" panose="020B0604020202020204" pitchFamily="34" charset="0"/>
              </a:rPr>
              <a:t>spreadsheet should </a:t>
            </a:r>
            <a:r>
              <a:rPr lang="en-US" sz="1600" dirty="0">
                <a:solidFill>
                  <a:srgbClr val="000000"/>
                </a:solidFill>
                <a:latin typeface="Arial" panose="020B0604020202020204" pitchFamily="34" charset="0"/>
                <a:cs typeface="Arial" panose="020B0604020202020204" pitchFamily="34" charset="0"/>
              </a:rPr>
              <a:t>look similar to this.</a:t>
            </a:r>
          </a:p>
          <a:p>
            <a:pPr marL="284163" indent="-284163">
              <a:buFont typeface="+mj-lt"/>
              <a:buAutoNum type="arabicPeriod"/>
            </a:pPr>
            <a:r>
              <a:rPr lang="en-US" sz="1600" dirty="0">
                <a:solidFill>
                  <a:srgbClr val="000000"/>
                </a:solidFill>
                <a:latin typeface="Arial" panose="020B0604020202020204" pitchFamily="34" charset="0"/>
                <a:cs typeface="Arial" panose="020B0604020202020204" pitchFamily="34" charset="0"/>
              </a:rPr>
              <a:t>Save your spreadsheet as Task 20i.</a:t>
            </a:r>
            <a:endParaRPr lang="en-GB" sz="16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5"/>
          <a:srcRect t="12742" r="62176" b="26375"/>
          <a:stretch/>
        </p:blipFill>
        <p:spPr>
          <a:xfrm>
            <a:off x="5580112" y="2836389"/>
            <a:ext cx="3280677" cy="2968875"/>
          </a:xfrm>
          <a:prstGeom prst="rect">
            <a:avLst/>
          </a:prstGeom>
        </p:spPr>
      </p:pic>
      <p:cxnSp>
        <p:nvCxnSpPr>
          <p:cNvPr id="10" name="Straight Arrow Connector 9"/>
          <p:cNvCxnSpPr/>
          <p:nvPr/>
        </p:nvCxnSpPr>
        <p:spPr>
          <a:xfrm flipV="1">
            <a:off x="5264526" y="4869160"/>
            <a:ext cx="2907874" cy="12327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90714"/>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346</a:t>
            </a:r>
            <a:endParaRPr lang="en-GB" sz="1400" b="1" dirty="0">
              <a:latin typeface="Calibri" panose="020F0502020204030204" pitchFamily="34" charset="0"/>
            </a:endParaRPr>
          </a:p>
        </p:txBody>
      </p:sp>
      <p:sp>
        <p:nvSpPr>
          <p:cNvPr id="4" name="Rectangle 3"/>
          <p:cNvSpPr/>
          <p:nvPr/>
        </p:nvSpPr>
        <p:spPr>
          <a:xfrm>
            <a:off x="323528" y="1196752"/>
            <a:ext cx="8496944" cy="5262979"/>
          </a:xfrm>
          <a:prstGeom prst="rect">
            <a:avLst/>
          </a:prstGeom>
        </p:spPr>
        <p:txBody>
          <a:bodyPr wrap="square">
            <a:spAutoFit/>
          </a:bodyPr>
          <a:lstStyle/>
          <a:p>
            <a:r>
              <a:rPr lang="en-GB" sz="2400" b="1" dirty="0">
                <a:solidFill>
                  <a:srgbClr val="FF0000"/>
                </a:solidFill>
                <a:latin typeface="Arial" panose="020B0604020202020204" pitchFamily="34" charset="0"/>
                <a:cs typeface="Arial" panose="020B0604020202020204" pitchFamily="34" charset="0"/>
              </a:rPr>
              <a:t>Activity 20e</a:t>
            </a:r>
          </a:p>
          <a:p>
            <a:pPr marL="395288" indent="-395288">
              <a:buFont typeface="+mj-lt"/>
              <a:buAutoNum type="arabicPeriod"/>
            </a:pPr>
            <a:r>
              <a:rPr lang="en-US" sz="2400" dirty="0">
                <a:solidFill>
                  <a:srgbClr val="FF0000"/>
                </a:solidFill>
                <a:latin typeface="Arial" panose="020B0604020202020204" pitchFamily="34" charset="0"/>
                <a:cs typeface="Arial" panose="020B0604020202020204" pitchFamily="34" charset="0"/>
              </a:rPr>
              <a:t>Open the </a:t>
            </a:r>
            <a:r>
              <a:rPr lang="en-US" sz="2400" dirty="0" smtClean="0">
                <a:solidFill>
                  <a:srgbClr val="FF0000"/>
                </a:solidFill>
                <a:latin typeface="Arial" panose="020B0604020202020204" pitchFamily="34" charset="0"/>
                <a:cs typeface="Arial" panose="020B0604020202020204" pitchFamily="34" charset="0"/>
              </a:rPr>
              <a:t>file </a:t>
            </a:r>
            <a:r>
              <a:rPr lang="en-US" sz="2400" dirty="0">
                <a:solidFill>
                  <a:srgbClr val="FF0000"/>
                </a:solidFill>
                <a:latin typeface="Arial" panose="020B0604020202020204" pitchFamily="34" charset="0"/>
                <a:cs typeface="Arial" panose="020B0604020202020204" pitchFamily="34" charset="0"/>
              </a:rPr>
              <a:t>that you saved in Activity 20d.</a:t>
            </a:r>
          </a:p>
          <a:p>
            <a:pPr marL="395288" indent="-395288">
              <a:buFont typeface="+mj-lt"/>
              <a:buAutoNum type="arabicPeriod"/>
            </a:pPr>
            <a:r>
              <a:rPr lang="en-US" sz="2400" dirty="0">
                <a:solidFill>
                  <a:srgbClr val="FF0000"/>
                </a:solidFill>
                <a:latin typeface="Arial" panose="020B0604020202020204" pitchFamily="34" charset="0"/>
                <a:cs typeface="Arial" panose="020B0604020202020204" pitchFamily="34" charset="0"/>
              </a:rPr>
              <a:t>Add a new label ‘New students’ into cell F1.</a:t>
            </a:r>
          </a:p>
          <a:p>
            <a:pPr marL="395288" indent="-395288">
              <a:buFont typeface="+mj-lt"/>
              <a:buAutoNum type="arabicPeriod"/>
            </a:pPr>
            <a:r>
              <a:rPr lang="en-US" sz="2400" dirty="0">
                <a:solidFill>
                  <a:srgbClr val="FF0000"/>
                </a:solidFill>
                <a:latin typeface="Arial" panose="020B0604020202020204" pitchFamily="34" charset="0"/>
                <a:cs typeface="Arial" panose="020B0604020202020204" pitchFamily="34" charset="0"/>
              </a:rPr>
              <a:t>Place formulae in cells F2 to F6 to display ‘Add to this house’ if </a:t>
            </a:r>
            <a:r>
              <a:rPr lang="en-US" sz="2400" dirty="0" smtClean="0">
                <a:solidFill>
                  <a:srgbClr val="FF0000"/>
                </a:solidFill>
                <a:latin typeface="Arial" panose="020B0604020202020204" pitchFamily="34" charset="0"/>
                <a:cs typeface="Arial" panose="020B0604020202020204" pitchFamily="34" charset="0"/>
              </a:rPr>
              <a:t>the number </a:t>
            </a:r>
            <a:r>
              <a:rPr lang="en-US" sz="2400" dirty="0">
                <a:solidFill>
                  <a:srgbClr val="FF0000"/>
                </a:solidFill>
                <a:latin typeface="Arial" panose="020B0604020202020204" pitchFamily="34" charset="0"/>
                <a:cs typeface="Arial" panose="020B0604020202020204" pitchFamily="34" charset="0"/>
              </a:rPr>
              <a:t>of students in this house is less than 6 or to display ‘Full’ if </a:t>
            </a:r>
            <a:r>
              <a:rPr lang="en-US" sz="2400" dirty="0" smtClean="0">
                <a:solidFill>
                  <a:srgbClr val="FF0000"/>
                </a:solidFill>
                <a:latin typeface="Arial" panose="020B0604020202020204" pitchFamily="34" charset="0"/>
                <a:cs typeface="Arial" panose="020B0604020202020204" pitchFamily="34" charset="0"/>
              </a:rPr>
              <a:t>the number </a:t>
            </a:r>
            <a:r>
              <a:rPr lang="en-US" sz="2400" dirty="0">
                <a:solidFill>
                  <a:srgbClr val="FF0000"/>
                </a:solidFill>
                <a:latin typeface="Arial" panose="020B0604020202020204" pitchFamily="34" charset="0"/>
                <a:cs typeface="Arial" panose="020B0604020202020204" pitchFamily="34" charset="0"/>
              </a:rPr>
              <a:t>is 6 or more</a:t>
            </a:r>
            <a:r>
              <a:rPr lang="en-US" sz="2400" dirty="0" smtClean="0">
                <a:solidFill>
                  <a:srgbClr val="FF0000"/>
                </a:solidFill>
                <a:latin typeface="Arial" panose="020B0604020202020204" pitchFamily="34" charset="0"/>
                <a:cs typeface="Arial" panose="020B0604020202020204" pitchFamily="34" charset="0"/>
              </a:rPr>
              <a:t>.</a:t>
            </a:r>
          </a:p>
          <a:p>
            <a:r>
              <a:rPr lang="en-US" sz="2400" b="1" dirty="0"/>
              <a:t>20.2.7 </a:t>
            </a:r>
            <a:r>
              <a:rPr lang="en-US" sz="2400" dirty="0"/>
              <a:t>Nested formulae and functions</a:t>
            </a:r>
          </a:p>
          <a:p>
            <a:pPr marL="285750" indent="-285750">
              <a:buClr>
                <a:srgbClr val="00B050"/>
              </a:buClr>
              <a:buFont typeface="Wingdings 3" panose="05040102010807070707" pitchFamily="18" charset="2"/>
              <a:buChar char=""/>
            </a:pPr>
            <a:r>
              <a:rPr lang="en-US" sz="2400" dirty="0"/>
              <a:t>A nested formula or function is having one formula or function inside </a:t>
            </a:r>
            <a:r>
              <a:rPr lang="en-US" sz="2400" dirty="0" smtClean="0"/>
              <a:t>another one</a:t>
            </a:r>
            <a:r>
              <a:rPr lang="en-US" sz="2400" dirty="0"/>
              <a:t>. Sometimes nested formulae could contain several formulae nested within </a:t>
            </a:r>
            <a:r>
              <a:rPr lang="en-US" sz="2400" dirty="0" smtClean="0"/>
              <a:t>each other.</a:t>
            </a:r>
          </a:p>
          <a:p>
            <a:pPr marL="285750" indent="-285750">
              <a:buClr>
                <a:srgbClr val="00B050"/>
              </a:buClr>
              <a:buFont typeface="Wingdings 3" panose="05040102010807070707" pitchFamily="18" charset="2"/>
              <a:buChar char=""/>
            </a:pPr>
            <a:r>
              <a:rPr lang="en-US" sz="2400" dirty="0" smtClean="0"/>
              <a:t>If </a:t>
            </a:r>
            <a:r>
              <a:rPr lang="en-US" sz="2400" dirty="0"/>
              <a:t>the nested functions include a number of </a:t>
            </a:r>
            <a:r>
              <a:rPr lang="en-US" sz="2400" b="1" dirty="0"/>
              <a:t>IF </a:t>
            </a:r>
            <a:r>
              <a:rPr lang="en-US" sz="2400" dirty="0"/>
              <a:t>statements, be careful to </a:t>
            </a:r>
            <a:r>
              <a:rPr lang="en-US" sz="2400" dirty="0" smtClean="0"/>
              <a:t>work in </a:t>
            </a:r>
            <a:r>
              <a:rPr lang="en-US" sz="2400" dirty="0"/>
              <a:t>a logical order. Work from smallest to largest or vice versa (depending on </a:t>
            </a:r>
            <a:r>
              <a:rPr lang="en-US" sz="2400" dirty="0" smtClean="0"/>
              <a:t>the question</a:t>
            </a:r>
            <a:r>
              <a:rPr lang="en-US" sz="2400" dirty="0"/>
              <a:t>). Do </a:t>
            </a:r>
            <a:r>
              <a:rPr lang="en-US" sz="2400" i="1" dirty="0"/>
              <a:t>not </a:t>
            </a:r>
            <a:r>
              <a:rPr lang="en-US" sz="2400" dirty="0"/>
              <a:t>start with middle values; this will give incorrect results</a:t>
            </a:r>
            <a:r>
              <a:rPr lang="en-US" sz="2400" dirty="0" smtClean="0"/>
              <a:t>.</a:t>
            </a:r>
          </a:p>
        </p:txBody>
      </p:sp>
    </p:spTree>
    <p:extLst>
      <p:ext uri="{BB962C8B-B14F-4D97-AF65-F5344CB8AC3E}">
        <p14:creationId xmlns:p14="http://schemas.microsoft.com/office/powerpoint/2010/main" val="2051574885"/>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20.2.5 – </a:t>
            </a:r>
            <a:r>
              <a:rPr lang="en-US" sz="4000" dirty="0" smtClean="0"/>
              <a:t>Named Cells and Ranges</a:t>
            </a:r>
            <a:endParaRPr lang="en-GB" sz="4000" b="1" dirty="0" smtClean="0"/>
          </a:p>
        </p:txBody>
      </p:sp>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346</a:t>
            </a:r>
            <a:endParaRPr lang="en-GB" sz="1400" b="1" dirty="0">
              <a:latin typeface="Calibri" panose="020F0502020204030204" pitchFamily="34" charset="0"/>
            </a:endParaRPr>
          </a:p>
        </p:txBody>
      </p:sp>
      <p:sp>
        <p:nvSpPr>
          <p:cNvPr id="2" name="Rectangle 1"/>
          <p:cNvSpPr/>
          <p:nvPr/>
        </p:nvSpPr>
        <p:spPr>
          <a:xfrm>
            <a:off x="323528" y="1174100"/>
            <a:ext cx="8496944" cy="547842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00" dirty="0">
                <a:solidFill>
                  <a:srgbClr val="000000"/>
                </a:solidFill>
                <a:latin typeface="Arial" panose="020B0604020202020204" pitchFamily="34" charset="0"/>
                <a:cs typeface="Arial" panose="020B0604020202020204" pitchFamily="34" charset="0"/>
              </a:rPr>
              <a:t>For this task, three conditions exist. If the value for experience is:</a:t>
            </a:r>
          </a:p>
          <a:p>
            <a:pPr marL="519113" indent="-285750">
              <a:buClr>
                <a:srgbClr val="00B050"/>
              </a:buClr>
              <a:buFont typeface="Arial" panose="020B0604020202020204" pitchFamily="34" charset="0"/>
              <a:buChar char="•"/>
            </a:pPr>
            <a:r>
              <a:rPr lang="en-US" sz="1400" dirty="0" smtClean="0">
                <a:solidFill>
                  <a:srgbClr val="000000"/>
                </a:solidFill>
                <a:latin typeface="Arial" panose="020B0604020202020204" pitchFamily="34" charset="0"/>
                <a:cs typeface="Arial" panose="020B0604020202020204" pitchFamily="34" charset="0"/>
              </a:rPr>
              <a:t>&gt;=</a:t>
            </a:r>
            <a:r>
              <a:rPr lang="en-US" sz="1400" dirty="0">
                <a:solidFill>
                  <a:srgbClr val="000000"/>
                </a:solidFill>
                <a:latin typeface="Arial" panose="020B0604020202020204" pitchFamily="34" charset="0"/>
                <a:cs typeface="Arial" panose="020B0604020202020204" pitchFamily="34" charset="0"/>
              </a:rPr>
              <a:t>10 then display ‘Very experienced’</a:t>
            </a:r>
          </a:p>
          <a:p>
            <a:pPr marL="519113" indent="-285750">
              <a:buClr>
                <a:srgbClr val="00B050"/>
              </a:buClr>
              <a:buFont typeface="Arial" panose="020B0604020202020204" pitchFamily="34" charset="0"/>
              <a:buChar char="•"/>
            </a:pPr>
            <a:r>
              <a:rPr lang="en-GB" sz="1400" dirty="0" smtClean="0">
                <a:solidFill>
                  <a:srgbClr val="000000"/>
                </a:solidFill>
                <a:latin typeface="Arial" panose="020B0604020202020204" pitchFamily="34" charset="0"/>
                <a:cs typeface="Arial" panose="020B0604020202020204" pitchFamily="34" charset="0"/>
              </a:rPr>
              <a:t>&gt;=</a:t>
            </a:r>
            <a:r>
              <a:rPr lang="en-GB" sz="1400" dirty="0">
                <a:solidFill>
                  <a:srgbClr val="000000"/>
                </a:solidFill>
                <a:latin typeface="Arial" panose="020B0604020202020204" pitchFamily="34" charset="0"/>
                <a:cs typeface="Arial" panose="020B0604020202020204" pitchFamily="34" charset="0"/>
              </a:rPr>
              <a:t>5 then display ‘Experienced’</a:t>
            </a:r>
          </a:p>
          <a:p>
            <a:pPr marL="519113" indent="-285750">
              <a:buClr>
                <a:srgbClr val="00B050"/>
              </a:buClr>
              <a:buFont typeface="Arial" panose="020B0604020202020204" pitchFamily="34" charset="0"/>
              <a:buChar char="•"/>
            </a:pPr>
            <a:r>
              <a:rPr lang="en-US" sz="1400" dirty="0" smtClean="0">
                <a:solidFill>
                  <a:srgbClr val="000000"/>
                </a:solidFill>
                <a:latin typeface="Arial" panose="020B0604020202020204" pitchFamily="34" charset="0"/>
                <a:cs typeface="Arial" panose="020B0604020202020204" pitchFamily="34" charset="0"/>
              </a:rPr>
              <a:t>&lt;</a:t>
            </a:r>
            <a:r>
              <a:rPr lang="en-US" sz="1400" dirty="0">
                <a:solidFill>
                  <a:srgbClr val="000000"/>
                </a:solidFill>
                <a:latin typeface="Arial" panose="020B0604020202020204" pitchFamily="34" charset="0"/>
                <a:cs typeface="Arial" panose="020B0604020202020204" pitchFamily="34" charset="0"/>
              </a:rPr>
              <a:t>5 then display ‘Not experienced’.</a:t>
            </a:r>
          </a:p>
          <a:p>
            <a:r>
              <a:rPr lang="en-US" sz="1400" dirty="0">
                <a:solidFill>
                  <a:srgbClr val="000000"/>
                </a:solidFill>
                <a:latin typeface="Arial" panose="020B0604020202020204" pitchFamily="34" charset="0"/>
                <a:cs typeface="Arial" panose="020B0604020202020204" pitchFamily="34" charset="0"/>
              </a:rPr>
              <a:t>Place the cursor into cell D3 and change the formula so that it becomes</a:t>
            </a:r>
          </a:p>
          <a:p>
            <a:r>
              <a:rPr lang="en-US" sz="1400" b="1" dirty="0">
                <a:solidFill>
                  <a:srgbClr val="00FF00"/>
                </a:solidFill>
                <a:latin typeface="Arial" panose="020B0604020202020204" pitchFamily="34" charset="0"/>
                <a:cs typeface="Arial" panose="020B0604020202020204" pitchFamily="34" charset="0"/>
              </a:rPr>
              <a:t>=IF(C3&gt;=10,"Very </a:t>
            </a:r>
            <a:r>
              <a:rPr lang="en-US" sz="1400" b="1" dirty="0" err="1">
                <a:solidFill>
                  <a:srgbClr val="00FF00"/>
                </a:solidFill>
                <a:latin typeface="Arial" panose="020B0604020202020204" pitchFamily="34" charset="0"/>
                <a:cs typeface="Arial" panose="020B0604020202020204" pitchFamily="34" charset="0"/>
              </a:rPr>
              <a:t>experienced",</a:t>
            </a:r>
            <a:r>
              <a:rPr lang="en-US" sz="1400" b="1" dirty="0" err="1">
                <a:solidFill>
                  <a:schemeClr val="accent6">
                    <a:lumMod val="75000"/>
                  </a:schemeClr>
                </a:solidFill>
              </a:rPr>
              <a:t>IF</a:t>
            </a:r>
            <a:r>
              <a:rPr lang="en-US" sz="1400" b="1" dirty="0">
                <a:solidFill>
                  <a:schemeClr val="accent6">
                    <a:lumMod val="75000"/>
                  </a:schemeClr>
                </a:solidFill>
              </a:rPr>
              <a:t>(C3&gt;=5,"Experienced","Not experienced"))</a:t>
            </a:r>
          </a:p>
          <a:p>
            <a:r>
              <a:rPr lang="en-GB" sz="1400" b="1" dirty="0" smtClean="0">
                <a:solidFill>
                  <a:srgbClr val="002060"/>
                </a:solidFill>
                <a:latin typeface="Arial" panose="020B0604020202020204" pitchFamily="34" charset="0"/>
                <a:cs typeface="Arial" panose="020B0604020202020204" pitchFamily="34" charset="0"/>
              </a:rPr>
              <a:t>ADVICE</a:t>
            </a:r>
            <a:endParaRPr lang="en-GB" sz="1400" b="1" dirty="0">
              <a:solidFill>
                <a:srgbClr val="002060"/>
              </a:solidFill>
              <a:latin typeface="Arial" panose="020B0604020202020204" pitchFamily="34" charset="0"/>
              <a:cs typeface="Arial" panose="020B0604020202020204" pitchFamily="34" charset="0"/>
            </a:endParaRPr>
          </a:p>
          <a:p>
            <a:pPr marL="285750" indent="-285750">
              <a:buClr>
                <a:srgbClr val="00B050"/>
              </a:buClr>
              <a:buFont typeface="Wingdings 3" panose="05040102010807070707" pitchFamily="18" charset="2"/>
              <a:buChar char=""/>
            </a:pPr>
            <a:r>
              <a:rPr lang="en-US" sz="1400" dirty="0">
                <a:solidFill>
                  <a:srgbClr val="002060"/>
                </a:solidFill>
                <a:latin typeface="Arial" panose="020B0604020202020204" pitchFamily="34" charset="0"/>
                <a:cs typeface="Arial" panose="020B0604020202020204" pitchFamily="34" charset="0"/>
              </a:rPr>
              <a:t>Note that as the conditions are all ‘greater than’, they have been placed in reverse order.</a:t>
            </a:r>
          </a:p>
          <a:p>
            <a:pPr marL="285750" indent="-285750">
              <a:buClr>
                <a:srgbClr val="00B050"/>
              </a:buClr>
              <a:buFont typeface="Wingdings 3" panose="05040102010807070707" pitchFamily="18" charset="2"/>
              <a:buChar char=""/>
            </a:pPr>
            <a:r>
              <a:rPr lang="en-US" sz="1400" dirty="0">
                <a:solidFill>
                  <a:srgbClr val="002060"/>
                </a:solidFill>
                <a:latin typeface="Arial" panose="020B0604020202020204" pitchFamily="34" charset="0"/>
                <a:cs typeface="Arial" panose="020B0604020202020204" pitchFamily="34" charset="0"/>
              </a:rPr>
              <a:t>For example, if the value for experience was 40 and the condition &lt;5 was </a:t>
            </a:r>
            <a:r>
              <a:rPr lang="en-US" sz="1400" dirty="0" smtClean="0">
                <a:solidFill>
                  <a:srgbClr val="002060"/>
                </a:solidFill>
                <a:latin typeface="Arial" panose="020B0604020202020204" pitchFamily="34" charset="0"/>
                <a:cs typeface="Arial" panose="020B0604020202020204" pitchFamily="34" charset="0"/>
              </a:rPr>
              <a:t>first</a:t>
            </a:r>
            <a:r>
              <a:rPr lang="en-US" sz="1400" dirty="0">
                <a:solidFill>
                  <a:srgbClr val="002060"/>
                </a:solidFill>
                <a:latin typeface="Arial" panose="020B0604020202020204" pitchFamily="34" charset="0"/>
                <a:cs typeface="Arial" panose="020B0604020202020204" pitchFamily="34" charset="0"/>
              </a:rPr>
              <a:t>, then &gt;=</a:t>
            </a:r>
            <a:r>
              <a:rPr lang="en-US" sz="1400" dirty="0" smtClean="0">
                <a:solidFill>
                  <a:srgbClr val="002060"/>
                </a:solidFill>
                <a:latin typeface="Arial" panose="020B0604020202020204" pitchFamily="34" charset="0"/>
                <a:cs typeface="Arial" panose="020B0604020202020204" pitchFamily="34" charset="0"/>
              </a:rPr>
              <a:t>5 next </a:t>
            </a:r>
            <a:r>
              <a:rPr lang="en-US" sz="1400" dirty="0">
                <a:solidFill>
                  <a:srgbClr val="002060"/>
                </a:solidFill>
                <a:latin typeface="Arial" panose="020B0604020202020204" pitchFamily="34" charset="0"/>
                <a:cs typeface="Arial" panose="020B0604020202020204" pitchFamily="34" charset="0"/>
              </a:rPr>
              <a:t>and then &gt;=10: the </a:t>
            </a:r>
            <a:r>
              <a:rPr lang="en-US" sz="1400" dirty="0" smtClean="0">
                <a:solidFill>
                  <a:srgbClr val="002060"/>
                </a:solidFill>
                <a:latin typeface="Arial" panose="020B0604020202020204" pitchFamily="34" charset="0"/>
                <a:cs typeface="Arial" panose="020B0604020202020204" pitchFamily="34" charset="0"/>
              </a:rPr>
              <a:t>first </a:t>
            </a:r>
            <a:r>
              <a:rPr lang="en-US" sz="1400" dirty="0">
                <a:solidFill>
                  <a:srgbClr val="002060"/>
                </a:solidFill>
                <a:latin typeface="Arial" panose="020B0604020202020204" pitchFamily="34" charset="0"/>
                <a:cs typeface="Arial" panose="020B0604020202020204" pitchFamily="34" charset="0"/>
              </a:rPr>
              <a:t>condition &lt;5 would be not true, so it would go to the </a:t>
            </a:r>
            <a:r>
              <a:rPr lang="en-US" sz="1400" dirty="0" smtClean="0">
                <a:solidFill>
                  <a:srgbClr val="002060"/>
                </a:solidFill>
                <a:latin typeface="Arial" panose="020B0604020202020204" pitchFamily="34" charset="0"/>
                <a:cs typeface="Arial" panose="020B0604020202020204" pitchFamily="34" charset="0"/>
              </a:rPr>
              <a:t>next condition</a:t>
            </a:r>
            <a:r>
              <a:rPr lang="en-US" sz="1400" dirty="0">
                <a:solidFill>
                  <a:srgbClr val="002060"/>
                </a:solidFill>
                <a:latin typeface="Arial" panose="020B0604020202020204" pitchFamily="34" charset="0"/>
                <a:cs typeface="Arial" panose="020B0604020202020204" pitchFamily="34" charset="0"/>
              </a:rPr>
              <a:t>; &gt;=5 would be true, so the result displayed would be ‘Experienced’; it </a:t>
            </a:r>
            <a:r>
              <a:rPr lang="en-US" sz="1400" dirty="0" smtClean="0">
                <a:solidFill>
                  <a:srgbClr val="002060"/>
                </a:solidFill>
                <a:latin typeface="Arial" panose="020B0604020202020204" pitchFamily="34" charset="0"/>
                <a:cs typeface="Arial" panose="020B0604020202020204" pitchFamily="34" charset="0"/>
              </a:rPr>
              <a:t>would never </a:t>
            </a:r>
            <a:br>
              <a:rPr lang="en-US" sz="1400" dirty="0" smtClean="0">
                <a:solidFill>
                  <a:srgbClr val="002060"/>
                </a:solidFill>
                <a:latin typeface="Arial" panose="020B0604020202020204" pitchFamily="34" charset="0"/>
                <a:cs typeface="Arial" panose="020B0604020202020204" pitchFamily="34" charset="0"/>
              </a:rPr>
            </a:br>
            <a:r>
              <a:rPr lang="en-US" sz="1400" dirty="0" smtClean="0">
                <a:solidFill>
                  <a:srgbClr val="002060"/>
                </a:solidFill>
                <a:latin typeface="Arial" panose="020B0604020202020204" pitchFamily="34" charset="0"/>
                <a:cs typeface="Arial" panose="020B0604020202020204" pitchFamily="34" charset="0"/>
              </a:rPr>
              <a:t>get </a:t>
            </a:r>
            <a:r>
              <a:rPr lang="en-US" sz="1400" dirty="0">
                <a:solidFill>
                  <a:srgbClr val="002060"/>
                </a:solidFill>
                <a:latin typeface="Arial" panose="020B0604020202020204" pitchFamily="34" charset="0"/>
                <a:cs typeface="Arial" panose="020B0604020202020204" pitchFamily="34" charset="0"/>
              </a:rPr>
              <a:t>as far as the test for &gt;=10</a:t>
            </a:r>
            <a:r>
              <a:rPr lang="en-US" sz="1400" dirty="0" smtClean="0">
                <a:solidFill>
                  <a:srgbClr val="002060"/>
                </a:solidFill>
                <a:latin typeface="Arial" panose="020B0604020202020204" pitchFamily="34" charset="0"/>
                <a:cs typeface="Arial" panose="020B0604020202020204" pitchFamily="34" charset="0"/>
              </a:rPr>
              <a:t>.</a:t>
            </a:r>
          </a:p>
          <a:p>
            <a:pPr marL="285750" indent="-285750">
              <a:buClr>
                <a:srgbClr val="00B050"/>
              </a:buClr>
              <a:buFont typeface="Wingdings 3" panose="05040102010807070707" pitchFamily="18" charset="2"/>
              <a:buChar char=""/>
            </a:pPr>
            <a:r>
              <a:rPr lang="en-US" sz="1400" dirty="0">
                <a:latin typeface="Arial" panose="020B0604020202020204" pitchFamily="34" charset="0"/>
                <a:cs typeface="Arial" panose="020B0604020202020204" pitchFamily="34" charset="0"/>
              </a:rPr>
              <a:t>Notice how the second part of the formula (highlighted in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b="1" dirty="0" smtClean="0">
                <a:solidFill>
                  <a:schemeClr val="accent6">
                    <a:lumMod val="75000"/>
                  </a:schemeClr>
                </a:solidFill>
                <a:latin typeface="Arial" panose="020B0604020202020204" pitchFamily="34" charset="0"/>
                <a:cs typeface="Arial" panose="020B0604020202020204" pitchFamily="34" charset="0"/>
              </a:rPr>
              <a:t>orange</a:t>
            </a:r>
            <a:r>
              <a:rPr lang="en-US" sz="1400" dirty="0">
                <a:latin typeface="Arial" panose="020B0604020202020204" pitchFamily="34" charset="0"/>
                <a:cs typeface="Arial" panose="020B0604020202020204" pitchFamily="34" charset="0"/>
              </a:rPr>
              <a:t>) has been placed as a ‘No’ condition within the first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formula</a:t>
            </a:r>
            <a:r>
              <a:rPr lang="en-US" sz="1400" dirty="0">
                <a:latin typeface="Arial" panose="020B0604020202020204" pitchFamily="34" charset="0"/>
                <a:cs typeface="Arial" panose="020B0604020202020204" pitchFamily="34" charset="0"/>
              </a:rPr>
              <a:t>. Be very careful to get the brackets correct: each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condition </a:t>
            </a:r>
            <a:r>
              <a:rPr lang="en-US" sz="1400" dirty="0">
                <a:latin typeface="Arial" panose="020B0604020202020204" pitchFamily="34" charset="0"/>
                <a:cs typeface="Arial" panose="020B0604020202020204" pitchFamily="34" charset="0"/>
              </a:rPr>
              <a:t>has one open and one close bracket. When you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work </a:t>
            </a:r>
            <a:r>
              <a:rPr lang="en-US" sz="1400" dirty="0">
                <a:latin typeface="Arial" panose="020B0604020202020204" pitchFamily="34" charset="0"/>
                <a:cs typeface="Arial" panose="020B0604020202020204" pitchFamily="34" charset="0"/>
              </a:rPr>
              <a:t>through this formula, it checks whether the value is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greater </a:t>
            </a:r>
            <a:r>
              <a:rPr lang="en-US" sz="1400" dirty="0">
                <a:latin typeface="Arial" panose="020B0604020202020204" pitchFamily="34" charset="0"/>
                <a:cs typeface="Arial" panose="020B0604020202020204" pitchFamily="34" charset="0"/>
              </a:rPr>
              <a:t>than or equal to 10 first; if so, it displays the correct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text</a:t>
            </a:r>
            <a:r>
              <a:rPr lang="en-US" sz="1400" dirty="0">
                <a:latin typeface="Arial" panose="020B0604020202020204" pitchFamily="34" charset="0"/>
                <a:cs typeface="Arial" panose="020B0604020202020204" pitchFamily="34" charset="0"/>
              </a:rPr>
              <a:t>. Then, if it was not true, it would check if the value is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greater </a:t>
            </a:r>
            <a:r>
              <a:rPr lang="en-US" sz="1400" dirty="0">
                <a:latin typeface="Arial" panose="020B0604020202020204" pitchFamily="34" charset="0"/>
                <a:cs typeface="Arial" panose="020B0604020202020204" pitchFamily="34" charset="0"/>
              </a:rPr>
              <a:t>than or equal to 5 next; if so, it displays the correct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text</a:t>
            </a:r>
            <a:r>
              <a:rPr lang="en-US" sz="1400" dirty="0">
                <a:latin typeface="Arial" panose="020B0604020202020204" pitchFamily="34" charset="0"/>
                <a:cs typeface="Arial" panose="020B0604020202020204" pitchFamily="34" charset="0"/>
              </a:rPr>
              <a:t>. As there are no other conditions that could occur, rather </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than </a:t>
            </a:r>
            <a:r>
              <a:rPr lang="en-US" sz="1400" dirty="0">
                <a:latin typeface="Arial" panose="020B0604020202020204" pitchFamily="34" charset="0"/>
                <a:cs typeface="Arial" panose="020B0604020202020204" pitchFamily="34" charset="0"/>
              </a:rPr>
              <a:t>having another nested statement the resulting </a:t>
            </a:r>
            <a:r>
              <a:rPr lang="en-GB" sz="1400" dirty="0">
                <a:latin typeface="Arial" panose="020B0604020202020204" pitchFamily="34" charset="0"/>
                <a:cs typeface="Arial" panose="020B0604020202020204" pitchFamily="34" charset="0"/>
              </a:rPr>
              <a:t>text has </a:t>
            </a:r>
            <a:r>
              <a:rPr lang="en-GB" sz="1400" dirty="0" smtClean="0">
                <a:latin typeface="Arial" panose="020B0604020202020204" pitchFamily="34" charset="0"/>
                <a:cs typeface="Arial" panose="020B0604020202020204" pitchFamily="34" charset="0"/>
              </a:rPr>
              <a:t/>
            </a:r>
            <a:br>
              <a:rPr lang="en-GB" sz="1400" dirty="0" smtClean="0">
                <a:latin typeface="Arial" panose="020B0604020202020204" pitchFamily="34" charset="0"/>
                <a:cs typeface="Arial" panose="020B0604020202020204" pitchFamily="34" charset="0"/>
              </a:rPr>
            </a:br>
            <a:r>
              <a:rPr lang="en-GB" sz="1400" dirty="0" smtClean="0">
                <a:latin typeface="Arial" panose="020B0604020202020204" pitchFamily="34" charset="0"/>
                <a:cs typeface="Arial" panose="020B0604020202020204" pitchFamily="34" charset="0"/>
              </a:rPr>
              <a:t>been </a:t>
            </a:r>
            <a:r>
              <a:rPr lang="en-GB" sz="1400" dirty="0">
                <a:latin typeface="Arial" panose="020B0604020202020204" pitchFamily="34" charset="0"/>
                <a:cs typeface="Arial" panose="020B0604020202020204" pitchFamily="34" charset="0"/>
              </a:rPr>
              <a:t>placed. </a:t>
            </a:r>
            <a:r>
              <a:rPr lang="en-US" sz="1400" dirty="0">
                <a:latin typeface="Arial" panose="020B0604020202020204" pitchFamily="34" charset="0"/>
                <a:cs typeface="Arial" panose="020B0604020202020204" pitchFamily="34" charset="0"/>
              </a:rPr>
              <a:t>Replicate this formula into cells D4 to D21. </a:t>
            </a:r>
          </a:p>
          <a:p>
            <a:pPr marL="285750" indent="-285750">
              <a:buClr>
                <a:srgbClr val="00B050"/>
              </a:buClr>
              <a:buFont typeface="Wingdings 3" panose="05040102010807070707" pitchFamily="18" charset="2"/>
              <a:buChar char=""/>
            </a:pPr>
            <a:r>
              <a:rPr lang="en-US" sz="1400" dirty="0">
                <a:latin typeface="Arial" panose="020B0604020202020204" pitchFamily="34" charset="0"/>
                <a:cs typeface="Arial" panose="020B0604020202020204" pitchFamily="34" charset="0"/>
              </a:rPr>
              <a:t>Your spreadsheet should look similar to this.</a:t>
            </a:r>
          </a:p>
          <a:p>
            <a:pPr marL="285750" indent="-285750">
              <a:buClr>
                <a:srgbClr val="00B050"/>
              </a:buClr>
              <a:buFont typeface="Wingdings 3" panose="05040102010807070707" pitchFamily="18" charset="2"/>
              <a:buChar char=""/>
            </a:pPr>
            <a:r>
              <a:rPr lang="en-US" sz="1400" dirty="0">
                <a:latin typeface="Arial" panose="020B0604020202020204" pitchFamily="34" charset="0"/>
                <a:cs typeface="Arial" panose="020B0604020202020204" pitchFamily="34" charset="0"/>
              </a:rPr>
              <a:t>Save your spreadsheet as Task 20j</a:t>
            </a:r>
            <a:r>
              <a:rPr lang="en-US" sz="1400" dirty="0" smtClean="0">
                <a:latin typeface="Arial" panose="020B0604020202020204" pitchFamily="34" charset="0"/>
                <a:cs typeface="Arial" panose="020B0604020202020204" pitchFamily="34" charset="0"/>
              </a:rPr>
              <a:t>.</a:t>
            </a:r>
            <a:endParaRPr lang="en-GB" sz="14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rotWithShape="1">
          <a:blip r:embed="rId5"/>
          <a:srcRect t="12791" r="67710" b="28344"/>
          <a:stretch/>
        </p:blipFill>
        <p:spPr>
          <a:xfrm>
            <a:off x="5729221" y="3429000"/>
            <a:ext cx="3091251" cy="3168352"/>
          </a:xfrm>
          <a:prstGeom prst="rect">
            <a:avLst/>
          </a:prstGeom>
        </p:spPr>
      </p:pic>
      <p:cxnSp>
        <p:nvCxnSpPr>
          <p:cNvPr id="10" name="Straight Arrow Connector 9"/>
          <p:cNvCxnSpPr/>
          <p:nvPr/>
        </p:nvCxnSpPr>
        <p:spPr>
          <a:xfrm flipV="1">
            <a:off x="4275284" y="5661248"/>
            <a:ext cx="3681092" cy="5846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620323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20.1.1 – </a:t>
            </a:r>
            <a:r>
              <a:rPr lang="en-US" dirty="0" smtClean="0"/>
              <a:t>Spreadsheet Basics</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272460114"/>
              </p:ext>
            </p:extLst>
          </p:nvPr>
        </p:nvGraphicFramePr>
        <p:xfrm>
          <a:off x="323528" y="1184136"/>
          <a:ext cx="6336704" cy="5455920"/>
        </p:xfrm>
        <a:graphic>
          <a:graphicData uri="http://schemas.openxmlformats.org/drawingml/2006/table">
            <a:tbl>
              <a:tblPr firstRow="1" bandRow="1">
                <a:tableStyleId>{2D5ABB26-0587-4C30-8999-92F81FD0307C}</a:tableStyleId>
              </a:tblPr>
              <a:tblGrid>
                <a:gridCol w="6336704"/>
              </a:tblGrid>
              <a:tr h="2295545">
                <a:tc>
                  <a:txBody>
                    <a:bodyPr/>
                    <a:lstStyle/>
                    <a:p>
                      <a:pPr marL="0" indent="0">
                        <a:buClr>
                          <a:srgbClr val="00B050"/>
                        </a:buClr>
                        <a:buFont typeface="Wingdings 3" panose="05040102010807070707" pitchFamily="18" charset="2"/>
                        <a:buNone/>
                      </a:pPr>
                      <a:r>
                        <a:rPr kumimoji="0" lang="en-US" sz="1760" b="1" i="0" u="none" strike="noStrike" kern="1200" baseline="0" dirty="0" smtClean="0">
                          <a:solidFill>
                            <a:schemeClr val="tx1"/>
                          </a:solidFill>
                          <a:latin typeface="Arial" panose="020B0604020202020204" pitchFamily="34" charset="0"/>
                          <a:ea typeface="+mn-ea"/>
                          <a:cs typeface="Arial" panose="020B0604020202020204" pitchFamily="34" charset="0"/>
                        </a:rPr>
                        <a:t>Inserting cells, rows and columns</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To insert a cell into a spreadsheet, right mouse click on the spreadsheet where you wish to insert the cell. From the drop-down menu select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Insert</a:t>
                      </a: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 which opens the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Insert</a:t>
                      </a:r>
                      <a:r>
                        <a:rPr kumimoji="0" lang="en-US" sz="176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window.</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This will allow you to insert a cell (by selecting one of the top two options, which creates the space for the cell by moving all other cells to the right or down, depending on your choice) or allow you to insert a row or a column.</a:t>
                      </a:r>
                    </a:p>
                    <a:p>
                      <a:pPr marL="0" indent="0">
                        <a:buClr>
                          <a:srgbClr val="00B050"/>
                        </a:buClr>
                        <a:buFont typeface="Wingdings 3" panose="05040102010807070707" pitchFamily="18" charset="2"/>
                        <a:buNone/>
                      </a:pPr>
                      <a:r>
                        <a:rPr kumimoji="0" lang="en-US" sz="1760" b="1" i="0" u="none" strike="noStrike" kern="1200" baseline="0" dirty="0" smtClean="0">
                          <a:solidFill>
                            <a:schemeClr val="tx1"/>
                          </a:solidFill>
                          <a:latin typeface="Arial" panose="020B0604020202020204" pitchFamily="34" charset="0"/>
                          <a:ea typeface="+mn-ea"/>
                          <a:cs typeface="Arial" panose="020B0604020202020204" pitchFamily="34" charset="0"/>
                        </a:rPr>
                        <a:t>Deleting cells, rows and columns</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To delete a cell from a spreadsheet right mouse click on the cell you wish to delete. From the drop-down menu select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Delete</a:t>
                      </a: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 which opens the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Delete</a:t>
                      </a:r>
                      <a:r>
                        <a:rPr kumimoji="0" lang="en-US" sz="176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window.</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This will allow you to delete a cell (by selecting one of the top two options, which removes the cell by moving all other cells to the left or up) or allow you to delete a row or a column.</a:t>
                      </a:r>
                    </a:p>
                    <a:p>
                      <a:pPr marL="0" indent="0">
                        <a:buClr>
                          <a:srgbClr val="00B050"/>
                        </a:buClr>
                        <a:buFont typeface="Wingdings 3" panose="05040102010807070707" pitchFamily="18" charset="2"/>
                        <a:buNone/>
                      </a:pP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Task 20a</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rgbClr val="FF0000"/>
                          </a:solidFill>
                          <a:latin typeface="Arial" panose="020B0604020202020204" pitchFamily="34" charset="0"/>
                          <a:ea typeface="+mn-ea"/>
                          <a:cs typeface="Arial" panose="020B0604020202020204" pitchFamily="34" charset="0"/>
                        </a:rPr>
                        <a:t>Create a spreadsheet to </a:t>
                      </a:r>
                      <a:r>
                        <a:rPr kumimoji="0" lang="en-US" sz="1760" b="0" i="0" u="none" strike="noStrike" kern="1200" baseline="0" dirty="0" err="1" smtClean="0">
                          <a:solidFill>
                            <a:srgbClr val="FF0000"/>
                          </a:solidFill>
                          <a:latin typeface="Arial" panose="020B0604020202020204" pitchFamily="34" charset="0"/>
                          <a:ea typeface="+mn-ea"/>
                          <a:cs typeface="Arial" panose="020B0604020202020204" pitchFamily="34" charset="0"/>
                        </a:rPr>
                        <a:t>multipl</a:t>
                      </a:r>
                      <a:r>
                        <a:rPr kumimoji="0" lang="en-US" sz="176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760" b="0" i="0" u="none" strike="noStrike" kern="1200" baseline="0" dirty="0" err="1" smtClean="0">
                          <a:solidFill>
                            <a:srgbClr val="FF0000"/>
                          </a:solidFill>
                          <a:latin typeface="Arial" panose="020B0604020202020204" pitchFamily="34" charset="0"/>
                          <a:ea typeface="+mn-ea"/>
                          <a:cs typeface="Arial" panose="020B0604020202020204" pitchFamily="34" charset="0"/>
                        </a:rPr>
                        <a:t>yany</a:t>
                      </a:r>
                      <a:r>
                        <a:rPr kumimoji="0" lang="en-US" sz="1760" b="0" i="0" u="none" strike="noStrike" kern="1200" baseline="0" dirty="0" smtClean="0">
                          <a:solidFill>
                            <a:srgbClr val="FF0000"/>
                          </a:solidFill>
                          <a:latin typeface="Arial" panose="020B0604020202020204" pitchFamily="34" charset="0"/>
                          <a:ea typeface="+mn-ea"/>
                          <a:cs typeface="Arial" panose="020B0604020202020204" pitchFamily="34" charset="0"/>
                        </a:rPr>
                        <a:t> two numbers together and display the result.</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335</a:t>
            </a:r>
            <a:endParaRPr lang="en-GB" sz="1400" b="1" dirty="0">
              <a:latin typeface="Calibri" panose="020F0502020204030204" pitchFamily="34" charset="0"/>
            </a:endParaRPr>
          </a:p>
        </p:txBody>
      </p:sp>
      <p:pic>
        <p:nvPicPr>
          <p:cNvPr id="2" name="Picture 1"/>
          <p:cNvPicPr>
            <a:picLocks noChangeAspect="1"/>
          </p:cNvPicPr>
          <p:nvPr/>
        </p:nvPicPr>
        <p:blipFill>
          <a:blip r:embed="rId5"/>
          <a:stretch>
            <a:fillRect/>
          </a:stretch>
        </p:blipFill>
        <p:spPr>
          <a:xfrm>
            <a:off x="6851542" y="1184136"/>
            <a:ext cx="1993643" cy="1949673"/>
          </a:xfrm>
          <a:prstGeom prst="rect">
            <a:avLst/>
          </a:prstGeom>
        </p:spPr>
      </p:pic>
      <p:cxnSp>
        <p:nvCxnSpPr>
          <p:cNvPr id="5" name="Straight Arrow Connector 4"/>
          <p:cNvCxnSpPr/>
          <p:nvPr/>
        </p:nvCxnSpPr>
        <p:spPr>
          <a:xfrm flipV="1">
            <a:off x="6264188" y="2024768"/>
            <a:ext cx="684076" cy="16340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6"/>
          <a:stretch>
            <a:fillRect/>
          </a:stretch>
        </p:blipFill>
        <p:spPr>
          <a:xfrm>
            <a:off x="6851542" y="3625249"/>
            <a:ext cx="1993643" cy="1969568"/>
          </a:xfrm>
          <a:prstGeom prst="rect">
            <a:avLst/>
          </a:prstGeom>
        </p:spPr>
      </p:pic>
      <p:cxnSp>
        <p:nvCxnSpPr>
          <p:cNvPr id="18" name="Straight Arrow Connector 17"/>
          <p:cNvCxnSpPr/>
          <p:nvPr/>
        </p:nvCxnSpPr>
        <p:spPr>
          <a:xfrm flipV="1">
            <a:off x="4932040" y="4342037"/>
            <a:ext cx="2016224" cy="2679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921771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20.1.1 – </a:t>
            </a:r>
            <a:r>
              <a:rPr lang="en-US" dirty="0" smtClean="0"/>
              <a:t>Spreadsheet Basics</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418147901"/>
              </p:ext>
            </p:extLst>
          </p:nvPr>
        </p:nvGraphicFramePr>
        <p:xfrm>
          <a:off x="323528" y="1184136"/>
          <a:ext cx="6336704" cy="5455920"/>
        </p:xfrm>
        <a:graphic>
          <a:graphicData uri="http://schemas.openxmlformats.org/drawingml/2006/table">
            <a:tbl>
              <a:tblPr firstRow="1" bandRow="1">
                <a:tableStyleId>{2D5ABB26-0587-4C30-8999-92F81FD0307C}</a:tableStyleId>
              </a:tblPr>
              <a:tblGrid>
                <a:gridCol w="6336704"/>
              </a:tblGrid>
              <a:tr h="2295545">
                <a:tc>
                  <a:txBody>
                    <a:bodyPr/>
                    <a:lstStyle/>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The contents of a spreadsheet cell can be:</a:t>
                      </a:r>
                    </a:p>
                    <a:p>
                      <a:pPr marL="519113" indent="-236538">
                        <a:buClr>
                          <a:srgbClr val="00B050"/>
                        </a:buClr>
                        <a:buFont typeface="Arial" panose="020B0604020202020204" pitchFamily="34" charset="0"/>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a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number</a:t>
                      </a:r>
                    </a:p>
                    <a:p>
                      <a:pPr marL="519113" indent="-236538">
                        <a:buClr>
                          <a:srgbClr val="00B050"/>
                        </a:buClr>
                        <a:buFont typeface="Arial" panose="020B0604020202020204" pitchFamily="34" charset="0"/>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text, which is called a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label</a:t>
                      </a:r>
                    </a:p>
                    <a:p>
                      <a:pPr marL="519113" indent="-236538">
                        <a:buClr>
                          <a:srgbClr val="00B050"/>
                        </a:buClr>
                        <a:buFont typeface="Arial" panose="020B0604020202020204" pitchFamily="34" charset="0"/>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a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formula</a:t>
                      </a: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 which always starts with an = sign.</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Move the cursor into cell A1 and click the left mouse button. Type in the label ‘Multiplying two numbers’. Move the cursor down into cell A2 and enter a number. Repeat this for cell A3. In cell A4, enter the formula =A2*A3 so that the spreadsheet looks like this.</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You will see that the formula is not visible in the sheet and that the cell A4 only contains the answer to the calculation within this cell. The formula for the cell containing the cursor can be seen in the formula bar.</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If you have created the spreadsheet as shown, you should be able to change the contents of cells A2 and A3 to multiply any two numbers together. The changing of cells to see the results is called </a:t>
                      </a:r>
                      <a:r>
                        <a:rPr kumimoji="0" lang="en-US" sz="1760" b="1" i="0" u="none" strike="noStrike" kern="1200" baseline="0" dirty="0" smtClean="0">
                          <a:solidFill>
                            <a:srgbClr val="FF0000"/>
                          </a:solidFill>
                          <a:latin typeface="Arial" panose="020B0604020202020204" pitchFamily="34" charset="0"/>
                          <a:ea typeface="+mn-ea"/>
                          <a:cs typeface="Arial" panose="020B0604020202020204" pitchFamily="34" charset="0"/>
                        </a:rPr>
                        <a:t>modelling</a:t>
                      </a: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a:t>
                      </a:r>
                    </a:p>
                    <a:p>
                      <a:pPr marL="285750" indent="-285750">
                        <a:buClr>
                          <a:srgbClr val="00B050"/>
                        </a:buClr>
                        <a:buFont typeface="Wingdings 3" panose="05040102010807070707" pitchFamily="18" charset="2"/>
                        <a:buChar char=""/>
                      </a:pPr>
                      <a:r>
                        <a:rPr kumimoji="0" lang="en-US" sz="1760" b="0" i="0" u="none" strike="noStrike" kern="1200" baseline="0" dirty="0" smtClean="0">
                          <a:solidFill>
                            <a:schemeClr val="tx1"/>
                          </a:solidFill>
                          <a:latin typeface="Arial" panose="020B0604020202020204" pitchFamily="34" charset="0"/>
                          <a:ea typeface="+mn-ea"/>
                          <a:cs typeface="Arial" panose="020B0604020202020204" pitchFamily="34" charset="0"/>
                        </a:rPr>
                        <a:t>If you enter large numbers into cells A2 and A3, the result in cell A4 may not appear as you expect it to. It may look like this.</a:t>
                      </a:r>
                      <a:endParaRPr kumimoji="0" lang="en-US" sz="1760" b="0" i="0" u="none" strike="noStrike" kern="1200" baseline="0" dirty="0" smtClean="0">
                        <a:solidFill>
                          <a:srgbClr val="FF000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335</a:t>
            </a:r>
            <a:endParaRPr lang="en-GB" sz="1400" b="1" dirty="0">
              <a:latin typeface="Calibri" panose="020F0502020204030204" pitchFamily="34" charset="0"/>
            </a:endParaRPr>
          </a:p>
        </p:txBody>
      </p:sp>
      <p:cxnSp>
        <p:nvCxnSpPr>
          <p:cNvPr id="23" name="Straight Arrow Connector 22"/>
          <p:cNvCxnSpPr/>
          <p:nvPr/>
        </p:nvCxnSpPr>
        <p:spPr>
          <a:xfrm>
            <a:off x="4617005" y="4581128"/>
            <a:ext cx="3411379" cy="0"/>
          </a:xfrm>
          <a:prstGeom prst="straightConnector1">
            <a:avLst/>
          </a:prstGeom>
          <a:ln w="57150">
            <a:solidFill>
              <a:srgbClr val="FF0000"/>
            </a:solidFill>
            <a:tailEnd type="non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5"/>
          <a:srcRect r="15019" b="8977"/>
          <a:stretch/>
        </p:blipFill>
        <p:spPr>
          <a:xfrm>
            <a:off x="6687166" y="2184828"/>
            <a:ext cx="2133305" cy="1756670"/>
          </a:xfrm>
          <a:prstGeom prst="rect">
            <a:avLst/>
          </a:prstGeom>
        </p:spPr>
      </p:pic>
      <p:cxnSp>
        <p:nvCxnSpPr>
          <p:cNvPr id="5" name="Straight Arrow Connector 4"/>
          <p:cNvCxnSpPr/>
          <p:nvPr/>
        </p:nvCxnSpPr>
        <p:spPr>
          <a:xfrm>
            <a:off x="3653898" y="3520394"/>
            <a:ext cx="3438382" cy="1246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8028384" y="2542018"/>
            <a:ext cx="0" cy="203911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6"/>
          <a:stretch>
            <a:fillRect/>
          </a:stretch>
        </p:blipFill>
        <p:spPr>
          <a:xfrm>
            <a:off x="6720806" y="4797152"/>
            <a:ext cx="2079217" cy="1513798"/>
          </a:xfrm>
          <a:prstGeom prst="rect">
            <a:avLst/>
          </a:prstGeom>
        </p:spPr>
      </p:pic>
      <p:cxnSp>
        <p:nvCxnSpPr>
          <p:cNvPr id="17" name="Straight Arrow Connector 16"/>
          <p:cNvCxnSpPr/>
          <p:nvPr/>
        </p:nvCxnSpPr>
        <p:spPr>
          <a:xfrm flipV="1">
            <a:off x="6342783" y="6016329"/>
            <a:ext cx="461465" cy="16999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350969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20.1.1 – </a:t>
            </a:r>
            <a:r>
              <a:rPr lang="en-US" dirty="0" smtClean="0"/>
              <a:t>Spreadsheet Basics</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387642694"/>
              </p:ext>
            </p:extLst>
          </p:nvPr>
        </p:nvGraphicFramePr>
        <p:xfrm>
          <a:off x="323528" y="1184136"/>
          <a:ext cx="6336704" cy="5440680"/>
        </p:xfrm>
        <a:graphic>
          <a:graphicData uri="http://schemas.openxmlformats.org/drawingml/2006/table">
            <a:tbl>
              <a:tblPr firstRow="1" bandRow="1">
                <a:tableStyleId>{2D5ABB26-0587-4C30-8999-92F81FD0307C}</a:tableStyleId>
              </a:tblPr>
              <a:tblGrid>
                <a:gridCol w="6336704"/>
              </a:tblGrid>
              <a:tr h="2295545">
                <a:tc>
                  <a:txBody>
                    <a:bodyPr/>
                    <a:lstStyle/>
                    <a:p>
                      <a:pPr marL="285750" indent="-285750">
                        <a:buClr>
                          <a:srgbClr val="00B050"/>
                        </a:buClr>
                        <a:buFont typeface="Wingdings 3" panose="05040102010807070707" pitchFamily="18" charset="2"/>
                        <a:buChar char=""/>
                      </a:pPr>
                      <a:r>
                        <a:rPr kumimoji="0" lang="en-US" sz="1950" b="0" i="0" u="none" strike="noStrike" kern="1200" baseline="0" dirty="0" smtClean="0">
                          <a:solidFill>
                            <a:schemeClr val="tx1"/>
                          </a:solidFill>
                          <a:latin typeface="Arial" panose="020B0604020202020204" pitchFamily="34" charset="0"/>
                          <a:ea typeface="+mn-ea"/>
                          <a:cs typeface="Arial" panose="020B0604020202020204" pitchFamily="34" charset="0"/>
                        </a:rPr>
                        <a:t>This tells you that the number is too large to fi t into the column. To expand the width of the column, move the cursor to the end of the column heading for column A like this.</a:t>
                      </a:r>
                    </a:p>
                    <a:p>
                      <a:pPr marL="285750" indent="-285750">
                        <a:buClr>
                          <a:srgbClr val="00B050"/>
                        </a:buClr>
                        <a:buFont typeface="Wingdings 3" panose="05040102010807070707" pitchFamily="18" charset="2"/>
                        <a:buChar char=""/>
                      </a:pPr>
                      <a:r>
                        <a:rPr kumimoji="0" lang="en-US" sz="1950" b="0" i="0" u="none" strike="noStrike" kern="1200" baseline="0" dirty="0" smtClean="0">
                          <a:solidFill>
                            <a:schemeClr val="tx1"/>
                          </a:solidFill>
                          <a:latin typeface="Arial" panose="020B0604020202020204" pitchFamily="34" charset="0"/>
                          <a:ea typeface="+mn-ea"/>
                          <a:cs typeface="Arial" panose="020B0604020202020204" pitchFamily="34" charset="0"/>
                        </a:rPr>
                        <a:t>Double click the left mouse button to expand the column width to fit the longest item stored in this column. The spreadsheet now looks like this. You can see how the label and all of the data are fully visible.</a:t>
                      </a:r>
                    </a:p>
                    <a:p>
                      <a:pPr marL="285750" indent="-285750">
                        <a:buClr>
                          <a:srgbClr val="00B050"/>
                        </a:buClr>
                        <a:buFont typeface="Wingdings 3" panose="05040102010807070707" pitchFamily="18" charset="2"/>
                        <a:buChar char=""/>
                      </a:pPr>
                      <a:r>
                        <a:rPr kumimoji="0" lang="en-US" sz="1950" b="0" i="0" u="none" strike="noStrike" kern="1200" baseline="0" dirty="0" smtClean="0">
                          <a:solidFill>
                            <a:schemeClr val="tx1"/>
                          </a:solidFill>
                          <a:latin typeface="Arial" panose="020B0604020202020204" pitchFamily="34" charset="0"/>
                          <a:ea typeface="+mn-ea"/>
                          <a:cs typeface="Arial" panose="020B0604020202020204" pitchFamily="34" charset="0"/>
                        </a:rPr>
                        <a:t>Save your work in your Task 20a folder.</a:t>
                      </a:r>
                    </a:p>
                    <a:p>
                      <a:pPr marL="0" indent="0">
                        <a:buClr>
                          <a:srgbClr val="00B050"/>
                        </a:buClr>
                        <a:buFont typeface="Wingdings 3" panose="05040102010807070707" pitchFamily="18" charset="2"/>
                        <a:buNone/>
                      </a:pPr>
                      <a:r>
                        <a:rPr kumimoji="0" lang="en-US" sz="1950" b="1" i="0" u="none" strike="noStrike" kern="1200" baseline="0" dirty="0" smtClean="0">
                          <a:solidFill>
                            <a:srgbClr val="002060"/>
                          </a:solidFill>
                          <a:latin typeface="Arial" panose="020B0604020202020204" pitchFamily="34" charset="0"/>
                          <a:ea typeface="+mn-ea"/>
                          <a:cs typeface="Arial" panose="020B0604020202020204" pitchFamily="34" charset="0"/>
                        </a:rPr>
                        <a:t>Advice</a:t>
                      </a:r>
                    </a:p>
                    <a:p>
                      <a:pPr marL="285750" indent="-285750">
                        <a:buClr>
                          <a:srgbClr val="00B050"/>
                        </a:buClr>
                        <a:buFont typeface="Wingdings 3" panose="05040102010807070707" pitchFamily="18" charset="2"/>
                        <a:buChar char=""/>
                      </a:pPr>
                      <a:r>
                        <a:rPr kumimoji="0" lang="en-US" sz="1950" b="0" i="0" u="none" strike="noStrike" kern="1200" baseline="0" dirty="0" smtClean="0">
                          <a:solidFill>
                            <a:srgbClr val="002060"/>
                          </a:solidFill>
                          <a:latin typeface="Arial" panose="020B0604020202020204" pitchFamily="34" charset="0"/>
                          <a:ea typeface="+mn-ea"/>
                          <a:cs typeface="Arial" panose="020B0604020202020204" pitchFamily="34" charset="0"/>
                        </a:rPr>
                        <a:t>You must show the contents of all cells fully in your spreadsheet printouts so that your methods and results can be seen.</a:t>
                      </a:r>
                    </a:p>
                    <a:p>
                      <a:pPr marL="0" indent="0">
                        <a:buClr>
                          <a:srgbClr val="00B050"/>
                        </a:buClr>
                        <a:buFont typeface="Wingdings 3" panose="05040102010807070707" pitchFamily="18" charset="2"/>
                        <a:buNone/>
                      </a:pPr>
                      <a:r>
                        <a:rPr kumimoji="0" lang="en-US" sz="1950" b="1" i="0" u="none" strike="noStrike" kern="1200" baseline="0" dirty="0" smtClean="0">
                          <a:solidFill>
                            <a:srgbClr val="FF0000"/>
                          </a:solidFill>
                          <a:latin typeface="Arial" panose="020B0604020202020204" pitchFamily="34" charset="0"/>
                          <a:ea typeface="+mn-ea"/>
                          <a:cs typeface="Arial" panose="020B0604020202020204" pitchFamily="34" charset="0"/>
                        </a:rPr>
                        <a:t>Task 20b</a:t>
                      </a:r>
                    </a:p>
                    <a:p>
                      <a:pPr marL="285750" indent="-285750">
                        <a:buClr>
                          <a:srgbClr val="00B050"/>
                        </a:buClr>
                        <a:buFont typeface="Wingdings 3" panose="05040102010807070707" pitchFamily="18" charset="2"/>
                        <a:buChar char=""/>
                      </a:pPr>
                      <a:r>
                        <a:rPr kumimoji="0" lang="en-US" sz="1950" b="0" i="0" u="none" strike="noStrike" kern="1200" baseline="0" dirty="0" smtClean="0">
                          <a:solidFill>
                            <a:srgbClr val="FF0000"/>
                          </a:solidFill>
                          <a:latin typeface="Arial" panose="020B0604020202020204" pitchFamily="34" charset="0"/>
                          <a:ea typeface="+mn-ea"/>
                          <a:cs typeface="Arial" panose="020B0604020202020204" pitchFamily="34" charset="0"/>
                        </a:rPr>
                        <a:t>Create a spreadsheet to display the times table for any number you choose to enter. Print your spreadsheet, showing values and formulae</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336</a:t>
            </a:r>
            <a:endParaRPr lang="en-GB" sz="1400" b="1" dirty="0">
              <a:latin typeface="Calibri" panose="020F0502020204030204" pitchFamily="34" charset="0"/>
            </a:endParaRPr>
          </a:p>
        </p:txBody>
      </p:sp>
      <p:pic>
        <p:nvPicPr>
          <p:cNvPr id="2" name="Picture 1"/>
          <p:cNvPicPr>
            <a:picLocks noChangeAspect="1"/>
          </p:cNvPicPr>
          <p:nvPr/>
        </p:nvPicPr>
        <p:blipFill rotWithShape="1">
          <a:blip r:embed="rId5"/>
          <a:srcRect r="17263"/>
          <a:stretch/>
        </p:blipFill>
        <p:spPr>
          <a:xfrm>
            <a:off x="6708404" y="1184136"/>
            <a:ext cx="2112068" cy="1353305"/>
          </a:xfrm>
          <a:prstGeom prst="rect">
            <a:avLst/>
          </a:prstGeom>
        </p:spPr>
      </p:pic>
      <p:cxnSp>
        <p:nvCxnSpPr>
          <p:cNvPr id="18" name="Straight Arrow Connector 17"/>
          <p:cNvCxnSpPr/>
          <p:nvPr/>
        </p:nvCxnSpPr>
        <p:spPr>
          <a:xfrm flipV="1">
            <a:off x="5940152" y="1556792"/>
            <a:ext cx="1800200" cy="48231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6"/>
          <a:stretch>
            <a:fillRect/>
          </a:stretch>
        </p:blipFill>
        <p:spPr>
          <a:xfrm>
            <a:off x="6394293" y="2685884"/>
            <a:ext cx="2390744" cy="1751228"/>
          </a:xfrm>
          <a:prstGeom prst="rect">
            <a:avLst/>
          </a:prstGeom>
        </p:spPr>
      </p:pic>
      <p:cxnSp>
        <p:nvCxnSpPr>
          <p:cNvPr id="15" name="Straight Arrow Connector 14"/>
          <p:cNvCxnSpPr/>
          <p:nvPr/>
        </p:nvCxnSpPr>
        <p:spPr>
          <a:xfrm>
            <a:off x="5076056" y="3645024"/>
            <a:ext cx="1289637" cy="5509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883732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 – </a:t>
            </a:r>
            <a:r>
              <a:rPr lang="en-US" dirty="0" smtClean="0"/>
              <a:t>Create a Data Model</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850727935"/>
              </p:ext>
            </p:extLst>
          </p:nvPr>
        </p:nvGraphicFramePr>
        <p:xfrm>
          <a:off x="323528" y="1184136"/>
          <a:ext cx="6336704" cy="5276088"/>
        </p:xfrm>
        <a:graphic>
          <a:graphicData uri="http://schemas.openxmlformats.org/drawingml/2006/table">
            <a:tbl>
              <a:tblPr firstRow="1" bandRow="1">
                <a:tableStyleId>{2D5ABB26-0587-4C30-8999-92F81FD0307C}</a:tableStyleId>
              </a:tblPr>
              <a:tblGrid>
                <a:gridCol w="6336704"/>
              </a:tblGrid>
              <a:tr h="2295545">
                <a:tc>
                  <a:txBody>
                    <a:bodyPr/>
                    <a:lstStyle/>
                    <a:p>
                      <a:pPr marL="285750" indent="-285750">
                        <a:buClr>
                          <a:srgbClr val="00B050"/>
                        </a:buClr>
                        <a:buFont typeface="Wingdings 3" panose="05040102010807070707" pitchFamily="18" charset="2"/>
                        <a:buChar char=""/>
                      </a:pPr>
                      <a:r>
                        <a:rPr kumimoji="0" lang="en-US" sz="1620" b="0" i="0" u="none" strike="noStrike" kern="1200" baseline="0" dirty="0" smtClean="0">
                          <a:solidFill>
                            <a:schemeClr val="tx1"/>
                          </a:solidFill>
                          <a:latin typeface="Arial" panose="020B0604020202020204" pitchFamily="34" charset="0"/>
                          <a:ea typeface="+mn-ea"/>
                          <a:cs typeface="Arial" panose="020B0604020202020204" pitchFamily="34" charset="0"/>
                        </a:rPr>
                        <a:t>For this task, you need to design and create the data model to calculate and display the times table for any number that you choose. You must therefore have a single cell that contains the number to use for all the calculations. In this model you can place a simple number, such as 2, in cell A1, so that you can easily tell if you have made a mistake with your formulae later on. Type the label ‘Times Table’ in cell A2.</a:t>
                      </a:r>
                    </a:p>
                    <a:p>
                      <a:pPr marL="285750" indent="-285750">
                        <a:buClr>
                          <a:srgbClr val="00B050"/>
                        </a:buClr>
                        <a:buFont typeface="Wingdings 3" panose="05040102010807070707" pitchFamily="18" charset="2"/>
                        <a:buChar char=""/>
                      </a:pPr>
                      <a:r>
                        <a:rPr kumimoji="0" lang="en-US" sz="1620" b="0" i="0" u="none" strike="noStrike" kern="1200" baseline="0" dirty="0" smtClean="0">
                          <a:solidFill>
                            <a:schemeClr val="tx1"/>
                          </a:solidFill>
                          <a:latin typeface="Arial" panose="020B0604020202020204" pitchFamily="34" charset="0"/>
                          <a:ea typeface="+mn-ea"/>
                          <a:cs typeface="Arial" panose="020B0604020202020204" pitchFamily="34" charset="0"/>
                        </a:rPr>
                        <a:t>You are going to create the times table in cells A3 to B12, with the cells in column A holding the number to</a:t>
                      </a:r>
                    </a:p>
                    <a:p>
                      <a:pPr marL="285750" indent="-285750">
                        <a:buClr>
                          <a:srgbClr val="00B050"/>
                        </a:buClr>
                        <a:buFont typeface="Wingdings 3" panose="05040102010807070707" pitchFamily="18" charset="2"/>
                        <a:buChar char=""/>
                      </a:pPr>
                      <a:r>
                        <a:rPr kumimoji="0" lang="en-US" sz="1620" b="0" i="0" u="none" strike="noStrike" kern="1200" baseline="0" dirty="0" smtClean="0">
                          <a:solidFill>
                            <a:schemeClr val="tx1"/>
                          </a:solidFill>
                          <a:latin typeface="Arial" panose="020B0604020202020204" pitchFamily="34" charset="0"/>
                          <a:ea typeface="+mn-ea"/>
                          <a:cs typeface="Arial" panose="020B0604020202020204" pitchFamily="34" charset="0"/>
                        </a:rPr>
                        <a:t>multiply by and those cells in column B holding formulae to calculate the answer. Move the cursor into cell A3 and enter the number 1, then move into cell A4 and enter the number 2. Rather than repeating this process another eight times for the numbers 3 to 10, highlight cells A3 and A4, as shown here. Move the cursor to the drag handle in the bottom right corner of these cells.</a:t>
                      </a:r>
                    </a:p>
                    <a:p>
                      <a:pPr marL="285750" indent="-285750">
                        <a:buClr>
                          <a:srgbClr val="00B050"/>
                        </a:buClr>
                        <a:buFont typeface="Wingdings 3" panose="05040102010807070707" pitchFamily="18" charset="2"/>
                        <a:buChar char=""/>
                      </a:pPr>
                      <a:r>
                        <a:rPr kumimoji="0" lang="en-US" sz="1620" b="0" i="0" u="none" strike="noStrike" kern="1200" baseline="0" dirty="0" smtClean="0">
                          <a:solidFill>
                            <a:schemeClr val="tx1"/>
                          </a:solidFill>
                          <a:latin typeface="Arial" panose="020B0604020202020204" pitchFamily="34" charset="0"/>
                          <a:ea typeface="+mn-ea"/>
                          <a:cs typeface="Arial" panose="020B0604020202020204" pitchFamily="34" charset="0"/>
                        </a:rPr>
                        <a:t>Click and hold the left mouse button on the drag handle, dragging it down to the bottom right corner of cell A12. This replicates (copies) the cell contents. Excel realises that the numbers in cells A3 and A4 increase by one, so uses this pattern as it replicates the cells down.</a:t>
                      </a:r>
                      <a:endParaRPr kumimoji="0" lang="en-US" sz="1620" b="0" i="0" u="none" strike="noStrike" kern="1200" baseline="0" dirty="0" smtClean="0">
                        <a:solidFill>
                          <a:srgbClr val="FF000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337</a:t>
            </a:r>
            <a:endParaRPr lang="en-GB" sz="1400" b="1" dirty="0">
              <a:latin typeface="Calibri" panose="020F0502020204030204" pitchFamily="34" charset="0"/>
            </a:endParaRPr>
          </a:p>
        </p:txBody>
      </p:sp>
      <p:pic>
        <p:nvPicPr>
          <p:cNvPr id="3" name="Picture 2"/>
          <p:cNvPicPr>
            <a:picLocks noChangeAspect="1"/>
          </p:cNvPicPr>
          <p:nvPr/>
        </p:nvPicPr>
        <p:blipFill rotWithShape="1">
          <a:blip r:embed="rId5"/>
          <a:srcRect r="7980" b="23944"/>
          <a:stretch/>
        </p:blipFill>
        <p:spPr>
          <a:xfrm>
            <a:off x="6516001" y="1184136"/>
            <a:ext cx="2160456" cy="2748919"/>
          </a:xfrm>
          <a:prstGeom prst="rect">
            <a:avLst/>
          </a:prstGeom>
        </p:spPr>
      </p:pic>
      <p:cxnSp>
        <p:nvCxnSpPr>
          <p:cNvPr id="18" name="Straight Arrow Connector 17"/>
          <p:cNvCxnSpPr/>
          <p:nvPr/>
        </p:nvCxnSpPr>
        <p:spPr>
          <a:xfrm flipV="1">
            <a:off x="6228184" y="2854072"/>
            <a:ext cx="1429263" cy="183219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6"/>
          <a:stretch>
            <a:fillRect/>
          </a:stretch>
        </p:blipFill>
        <p:spPr>
          <a:xfrm>
            <a:off x="7164288" y="4075296"/>
            <a:ext cx="1378558" cy="2522056"/>
          </a:xfrm>
          <a:prstGeom prst="rect">
            <a:avLst/>
          </a:prstGeom>
        </p:spPr>
      </p:pic>
      <p:cxnSp>
        <p:nvCxnSpPr>
          <p:cNvPr id="17" name="Straight Arrow Connector 16"/>
          <p:cNvCxnSpPr/>
          <p:nvPr/>
        </p:nvCxnSpPr>
        <p:spPr>
          <a:xfrm>
            <a:off x="6062589" y="5531233"/>
            <a:ext cx="1821564" cy="8500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577659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 – </a:t>
            </a:r>
            <a:r>
              <a:rPr lang="en-US" dirty="0" smtClean="0"/>
              <a:t>Create a Data Model</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363432477"/>
              </p:ext>
            </p:extLst>
          </p:nvPr>
        </p:nvGraphicFramePr>
        <p:xfrm>
          <a:off x="323528" y="1184136"/>
          <a:ext cx="5472608" cy="5212080"/>
        </p:xfrm>
        <a:graphic>
          <a:graphicData uri="http://schemas.openxmlformats.org/drawingml/2006/table">
            <a:tbl>
              <a:tblPr firstRow="1" bandRow="1">
                <a:tableStyleId>{2D5ABB26-0587-4C30-8999-92F81FD0307C}</a:tableStyleId>
              </a:tblPr>
              <a:tblGrid>
                <a:gridCol w="5472608"/>
              </a:tblGrid>
              <a:tr h="2295545">
                <a:tc>
                  <a:txBody>
                    <a:bodyPr/>
                    <a:lstStyle/>
                    <a:p>
                      <a:pPr marL="285750" indent="-285750">
                        <a:buClr>
                          <a:srgbClr val="00B050"/>
                        </a:buClr>
                        <a:buFont typeface="Wingdings 3" panose="05040102010807070707" pitchFamily="18" charset="2"/>
                        <a:buChar char=""/>
                      </a:pP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Move the cursor into cell B3 and enter the formula </a:t>
                      </a:r>
                      <a:r>
                        <a:rPr kumimoji="0" lang="en-US" sz="2100" b="1" i="0" u="none" strike="noStrike" kern="1200" baseline="0" dirty="0" smtClean="0">
                          <a:solidFill>
                            <a:srgbClr val="00B050"/>
                          </a:solidFill>
                          <a:latin typeface="Arial" panose="020B0604020202020204" pitchFamily="34" charset="0"/>
                          <a:ea typeface="+mn-ea"/>
                          <a:cs typeface="Arial" panose="020B0604020202020204" pitchFamily="34" charset="0"/>
                        </a:rPr>
                        <a:t>=A3*$A$1</a:t>
                      </a: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 The </a:t>
                      </a:r>
                      <a:r>
                        <a:rPr kumimoji="0" lang="en-US" sz="2100" b="1" i="0" u="none" strike="noStrike" kern="1200" baseline="0" dirty="0" smtClean="0">
                          <a:solidFill>
                            <a:schemeClr val="tx1"/>
                          </a:solidFill>
                          <a:latin typeface="Arial" panose="020B0604020202020204" pitchFamily="34" charset="0"/>
                          <a:ea typeface="+mn-ea"/>
                          <a:cs typeface="Arial" panose="020B0604020202020204" pitchFamily="34" charset="0"/>
                        </a:rPr>
                        <a:t>$</a:t>
                      </a: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 symbols in the reference to cell A1 will be used by Excel to keep that cell reference the same when this cell is replicated into cells B4 to B12. Use the drag handle in cell B3 to replicate this formula into the cells down to B12. The results should look like this.</a:t>
                      </a:r>
                    </a:p>
                    <a:p>
                      <a:pPr marL="285750" indent="-285750">
                        <a:buClr>
                          <a:srgbClr val="00B050"/>
                        </a:buClr>
                        <a:buFont typeface="Wingdings 3" panose="05040102010807070707" pitchFamily="18" charset="2"/>
                        <a:buChar char=""/>
                      </a:pP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Without checking the formulae, you can see that this has produced the correct results for the two times table. Change cell A1 to another number to check that the formula works correctly. Print this values view of the spreadsheet using the </a:t>
                      </a:r>
                      <a:r>
                        <a:rPr kumimoji="0" lang="en-US" sz="2100" b="1" i="0" u="none" strike="noStrike" kern="1200" baseline="0" dirty="0" smtClean="0">
                          <a:solidFill>
                            <a:srgbClr val="FF0000"/>
                          </a:solidFill>
                          <a:latin typeface="Arial" panose="020B0604020202020204" pitchFamily="34" charset="0"/>
                          <a:ea typeface="+mn-ea"/>
                          <a:cs typeface="Arial" panose="020B0604020202020204" pitchFamily="34" charset="0"/>
                        </a:rPr>
                        <a:t>FILE</a:t>
                      </a:r>
                      <a:r>
                        <a:rPr kumimoji="0" lang="en-US" sz="21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tab, followed by </a:t>
                      </a:r>
                      <a:r>
                        <a:rPr kumimoji="0" lang="en-US" sz="2100" b="1" i="0" u="none" strike="noStrike" kern="1200" baseline="0" dirty="0" smtClean="0">
                          <a:solidFill>
                            <a:srgbClr val="FF0000"/>
                          </a:solidFill>
                          <a:latin typeface="Arial" panose="020B0604020202020204" pitchFamily="34" charset="0"/>
                          <a:ea typeface="+mn-ea"/>
                          <a:cs typeface="Arial" panose="020B0604020202020204" pitchFamily="34" charset="0"/>
                        </a:rPr>
                        <a:t>Print</a:t>
                      </a:r>
                      <a:r>
                        <a:rPr kumimoji="0" lang="en-US" sz="21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and then the </a:t>
                      </a:r>
                      <a:r>
                        <a:rPr kumimoji="0" lang="en-US" sz="2100" b="1" i="0" u="none" strike="noStrike" kern="1200" baseline="0" dirty="0" smtClean="0">
                          <a:solidFill>
                            <a:srgbClr val="FF0000"/>
                          </a:solidFill>
                          <a:latin typeface="Arial" panose="020B0604020202020204" pitchFamily="34" charset="0"/>
                          <a:ea typeface="+mn-ea"/>
                          <a:cs typeface="Arial" panose="020B0604020202020204" pitchFamily="34" charset="0"/>
                        </a:rPr>
                        <a:t>Print</a:t>
                      </a:r>
                      <a:r>
                        <a:rPr kumimoji="0" lang="en-US" sz="21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2100" b="0" i="0" u="none" strike="noStrike" kern="1200" baseline="0" dirty="0" smtClean="0">
                          <a:solidFill>
                            <a:schemeClr val="tx1"/>
                          </a:solidFill>
                          <a:latin typeface="Arial" panose="020B0604020202020204" pitchFamily="34" charset="0"/>
                          <a:ea typeface="+mn-ea"/>
                          <a:cs typeface="Arial" panose="020B0604020202020204" pitchFamily="34" charset="0"/>
                        </a:rPr>
                        <a:t>button.</a:t>
                      </a:r>
                      <a:endParaRPr kumimoji="0" lang="en-US" sz="2100" b="0" i="0" u="none" strike="noStrike" kern="1200" baseline="0" dirty="0" smtClean="0">
                        <a:solidFill>
                          <a:srgbClr val="FF0000"/>
                        </a:solidFill>
                        <a:latin typeface="Arial" panose="020B0604020202020204" pitchFamily="34" charset="0"/>
                        <a:ea typeface="+mn-ea"/>
                        <a:cs typeface="Arial" panose="020B0604020202020204" pitchFamily="34" charset="0"/>
                      </a:endParaRP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337</a:t>
            </a:r>
            <a:endParaRPr lang="en-GB" sz="1400" b="1" dirty="0">
              <a:latin typeface="Calibri" panose="020F0502020204030204" pitchFamily="34" charset="0"/>
            </a:endParaRPr>
          </a:p>
        </p:txBody>
      </p:sp>
      <p:pic>
        <p:nvPicPr>
          <p:cNvPr id="2" name="Picture 1"/>
          <p:cNvPicPr>
            <a:picLocks noChangeAspect="1"/>
          </p:cNvPicPr>
          <p:nvPr/>
        </p:nvPicPr>
        <p:blipFill rotWithShape="1">
          <a:blip r:embed="rId5"/>
          <a:srcRect r="8912"/>
          <a:stretch/>
        </p:blipFill>
        <p:spPr>
          <a:xfrm>
            <a:off x="5847864" y="1184136"/>
            <a:ext cx="2972607" cy="5103355"/>
          </a:xfrm>
          <a:prstGeom prst="rect">
            <a:avLst/>
          </a:prstGeom>
        </p:spPr>
      </p:pic>
      <p:cxnSp>
        <p:nvCxnSpPr>
          <p:cNvPr id="18" name="Straight Arrow Connector 17"/>
          <p:cNvCxnSpPr/>
          <p:nvPr/>
        </p:nvCxnSpPr>
        <p:spPr>
          <a:xfrm flipV="1">
            <a:off x="4497824" y="2996953"/>
            <a:ext cx="3098512" cy="66035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497824" y="3657312"/>
            <a:ext cx="3386544" cy="51114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344366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dirty="0" smtClean="0"/>
              <a:t>20.2.1 – </a:t>
            </a:r>
            <a:r>
              <a:rPr lang="en-US" dirty="0" smtClean="0"/>
              <a:t>Displaying Formulae</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699665909"/>
              </p:ext>
            </p:extLst>
          </p:nvPr>
        </p:nvGraphicFramePr>
        <p:xfrm>
          <a:off x="323528" y="1184136"/>
          <a:ext cx="5472608" cy="5303520"/>
        </p:xfrm>
        <a:graphic>
          <a:graphicData uri="http://schemas.openxmlformats.org/drawingml/2006/table">
            <a:tbl>
              <a:tblPr firstRow="1" bandRow="1">
                <a:tableStyleId>{2D5ABB26-0587-4C30-8999-92F81FD0307C}</a:tableStyleId>
              </a:tblPr>
              <a:tblGrid>
                <a:gridCol w="5472608"/>
              </a:tblGrid>
              <a:tr h="2295545">
                <a:tc>
                  <a:txBody>
                    <a:bodyPr/>
                    <a:lstStyle/>
                    <a:p>
                      <a:pPr marL="285750" indent="-285750">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display (and then print) the formulae used in the spreadsheet, select the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FORMULAS</a:t>
                      </a:r>
                      <a:r>
                        <a:rPr kumimoji="0" lang="en-US" sz="1800" b="0" i="0" u="none" strike="noStrike" kern="1200" baseline="0" dirty="0" smtClean="0">
                          <a:solidFill>
                            <a:srgbClr val="0070C0"/>
                          </a:solidFill>
                          <a:latin typeface="Arial" panose="020B0604020202020204" pitchFamily="34" charset="0"/>
                          <a:ea typeface="+mn-ea"/>
                          <a:cs typeface="Arial" panose="020B0604020202020204" pitchFamily="34" charset="0"/>
                        </a:rPr>
                        <a:t>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tab and find the </a:t>
                      </a:r>
                      <a:r>
                        <a:rPr kumimoji="0" lang="en-US" sz="1800" b="1" i="0" u="none" strike="noStrike" kern="1200" baseline="0" dirty="0" smtClean="0">
                          <a:solidFill>
                            <a:srgbClr val="0070C0"/>
                          </a:solidFill>
                          <a:latin typeface="Arial" panose="020B0604020202020204" pitchFamily="34" charset="0"/>
                          <a:ea typeface="+mn-ea"/>
                          <a:cs typeface="Arial" panose="020B0604020202020204" pitchFamily="34" charset="0"/>
                        </a:rPr>
                        <a:t>Formula Auditing </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section. Click on the                       </a:t>
                      </a:r>
                      <a:b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icon. The spreadsheet now looks more like this.</a:t>
                      </a:r>
                    </a:p>
                    <a:p>
                      <a:pPr marL="285750" indent="-285750">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Each of these formulae contains both absolute and relative referencing. In cell B3, the reference to cell A1 (with the $ symbols) is an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absolute reference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and the reference to cell A3 is a </a:t>
                      </a:r>
                      <a:r>
                        <a:rPr kumimoji="0" lang="en-US" sz="1800" b="1" i="0" u="none" strike="noStrike" kern="1200" baseline="0" dirty="0" smtClean="0">
                          <a:solidFill>
                            <a:srgbClr val="FF0000"/>
                          </a:solidFill>
                          <a:latin typeface="Arial" panose="020B0604020202020204" pitchFamily="34" charset="0"/>
                          <a:ea typeface="+mn-ea"/>
                          <a:cs typeface="Arial" panose="020B0604020202020204" pitchFamily="34" charset="0"/>
                        </a:rPr>
                        <a:t>relative reference</a:t>
                      </a: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 You can see from this view that the reference in cell B3 to cell A3 has been changed as the cell has been replicated, as it uses relative referencing, but the reference to cell A1 has not been changed during the replication, because absolute referencing has been used.</a:t>
                      </a:r>
                    </a:p>
                    <a:p>
                      <a:pPr marL="285750" indent="-285750">
                        <a:buClr>
                          <a:srgbClr val="00B050"/>
                        </a:buClr>
                        <a:buFont typeface="Wingdings 3" panose="05040102010807070707" pitchFamily="18" charset="2"/>
                        <a:buChar char=""/>
                      </a:pP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To return to the view of the spreadsheet that shows the values, click on the </a:t>
                      </a:r>
                      <a:b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br>
                      <a:r>
                        <a:rPr kumimoji="0" lang="en-US" sz="1800" b="0" i="0" u="none" strike="noStrike" kern="1200" baseline="0" dirty="0" smtClean="0">
                          <a:solidFill>
                            <a:schemeClr val="tx1"/>
                          </a:solidFill>
                          <a:latin typeface="Arial" panose="020B0604020202020204" pitchFamily="34" charset="0"/>
                          <a:ea typeface="+mn-ea"/>
                          <a:cs typeface="Arial" panose="020B0604020202020204" pitchFamily="34" charset="0"/>
                        </a:rPr>
                        <a:t>icon again. </a:t>
                      </a:r>
                      <a:r>
                        <a:rPr kumimoji="0" lang="en-US" sz="1800" b="0" i="0" u="none" strike="noStrike" kern="1200" baseline="0" dirty="0" smtClean="0">
                          <a:solidFill>
                            <a:srgbClr val="0070C0"/>
                          </a:solidFill>
                          <a:latin typeface="Arial" panose="020B0604020202020204" pitchFamily="34" charset="0"/>
                          <a:ea typeface="+mn-ea"/>
                          <a:cs typeface="Arial" panose="020B0604020202020204" pitchFamily="34" charset="0"/>
                        </a:rPr>
                        <a:t>(or Hold the Ctrl Key and press the key to the left hand side of 1)</a:t>
                      </a:r>
                    </a:p>
                  </a:txBody>
                  <a:tcPr>
                    <a:noFill/>
                  </a:tcPr>
                </a:tc>
              </a:tr>
            </a:tbl>
          </a:graphicData>
        </a:graphic>
      </p:graphicFrame>
      <p:sp>
        <p:nvSpPr>
          <p:cNvPr id="6" name="Round Same Side Corner Rectangle 5">
            <a:hlinkClick r:id="rId3"/>
          </p:cNvPr>
          <p:cNvSpPr/>
          <p:nvPr/>
        </p:nvSpPr>
        <p:spPr>
          <a:xfrm>
            <a:off x="3275856" y="69269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latin typeface="Calibri" pitchFamily="34" charset="0"/>
                <a:cs typeface="Calibri" pitchFamily="34" charset="0"/>
              </a:rPr>
              <a:t>20.3</a:t>
            </a:r>
            <a:endParaRPr lang="en-GB" b="1" dirty="0">
              <a:latin typeface="Calibri" pitchFamily="34" charset="0"/>
              <a:cs typeface="Calibri" pitchFamily="34" charset="0"/>
            </a:endParaRPr>
          </a:p>
        </p:txBody>
      </p:sp>
      <p:sp>
        <p:nvSpPr>
          <p:cNvPr id="9" name="Round Same Side Corner Rectangle 8">
            <a:hlinkClick r:id="rId4" action="ppaction://hlinkpres?slideindex=1&amp;slidetitle="/>
          </p:cNvPr>
          <p:cNvSpPr/>
          <p:nvPr/>
        </p:nvSpPr>
        <p:spPr>
          <a:xfrm>
            <a:off x="5652120" y="692696"/>
            <a:ext cx="720080" cy="357190"/>
          </a:xfrm>
          <a:prstGeom prst="round2SameRect">
            <a:avLst/>
          </a:prstGeom>
          <a:gradFill>
            <a:gsLst>
              <a:gs pos="0">
                <a:srgbClr val="002060"/>
              </a:gs>
              <a:gs pos="43000">
                <a:srgbClr val="0070C0"/>
              </a:gs>
              <a:gs pos="70000">
                <a:schemeClr val="accent5">
                  <a:lumMod val="40000"/>
                  <a:lumOff val="60000"/>
                </a:schemeClr>
              </a:gs>
              <a:gs pos="100000">
                <a:schemeClr val="accent5">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400" b="1" dirty="0" smtClean="0">
                <a:latin typeface="Calibri" panose="020F0502020204030204" pitchFamily="34" charset="0"/>
              </a:rPr>
              <a:t>Page </a:t>
            </a:r>
            <a:r>
              <a:rPr lang="en-US" sz="1400" b="1" dirty="0" smtClean="0">
                <a:latin typeface="Calibri" panose="020F0502020204030204" pitchFamily="34" charset="0"/>
              </a:rPr>
              <a:t>337</a:t>
            </a:r>
            <a:endParaRPr lang="en-GB" sz="1400" b="1" dirty="0">
              <a:latin typeface="Calibri" panose="020F0502020204030204" pitchFamily="34" charset="0"/>
            </a:endParaRPr>
          </a:p>
        </p:txBody>
      </p:sp>
      <p:pic>
        <p:nvPicPr>
          <p:cNvPr id="3" name="Picture 2"/>
          <p:cNvPicPr>
            <a:picLocks noChangeAspect="1"/>
          </p:cNvPicPr>
          <p:nvPr/>
        </p:nvPicPr>
        <p:blipFill rotWithShape="1">
          <a:blip r:embed="rId5"/>
          <a:srcRect l="63192" t="6481" r="28416" b="89815"/>
          <a:stretch/>
        </p:blipFill>
        <p:spPr>
          <a:xfrm>
            <a:off x="735890" y="2060333"/>
            <a:ext cx="1387838" cy="344345"/>
          </a:xfrm>
          <a:prstGeom prst="rect">
            <a:avLst/>
          </a:prstGeom>
        </p:spPr>
      </p:pic>
      <p:pic>
        <p:nvPicPr>
          <p:cNvPr id="11" name="Picture 10"/>
          <p:cNvPicPr>
            <a:picLocks noChangeAspect="1"/>
          </p:cNvPicPr>
          <p:nvPr/>
        </p:nvPicPr>
        <p:blipFill rotWithShape="1">
          <a:blip r:embed="rId5"/>
          <a:srcRect l="63192" t="6481" r="28416" b="89815"/>
          <a:stretch/>
        </p:blipFill>
        <p:spPr>
          <a:xfrm>
            <a:off x="3779912" y="5589240"/>
            <a:ext cx="1387838" cy="344345"/>
          </a:xfrm>
          <a:prstGeom prst="rect">
            <a:avLst/>
          </a:prstGeom>
        </p:spPr>
      </p:pic>
      <p:pic>
        <p:nvPicPr>
          <p:cNvPr id="8" name="Picture 7"/>
          <p:cNvPicPr>
            <a:picLocks noChangeAspect="1"/>
          </p:cNvPicPr>
          <p:nvPr/>
        </p:nvPicPr>
        <p:blipFill rotWithShape="1">
          <a:blip r:embed="rId6"/>
          <a:srcRect l="-192" t="19183" r="82653" b="40156"/>
          <a:stretch/>
        </p:blipFill>
        <p:spPr>
          <a:xfrm>
            <a:off x="5796136" y="1184136"/>
            <a:ext cx="3048286" cy="3973056"/>
          </a:xfrm>
          <a:prstGeom prst="rect">
            <a:avLst/>
          </a:prstGeom>
        </p:spPr>
      </p:pic>
      <p:cxnSp>
        <p:nvCxnSpPr>
          <p:cNvPr id="18" name="Straight Arrow Connector 17"/>
          <p:cNvCxnSpPr/>
          <p:nvPr/>
        </p:nvCxnSpPr>
        <p:spPr>
          <a:xfrm>
            <a:off x="5508104" y="2232505"/>
            <a:ext cx="1584176" cy="33239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43884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eWeston">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terms/"/>
    <ds:schemaRef ds:uri="http://schemas.microsoft.com/office/2006/metadata/properties"/>
    <ds:schemaRef ds:uri="http://www.w3.org/XML/1998/namespace"/>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26481</TotalTime>
  <Words>6251</Words>
  <Application>Microsoft Office PowerPoint</Application>
  <PresentationFormat>On-screen Show (4:3)</PresentationFormat>
  <Paragraphs>438</Paragraphs>
  <Slides>34</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Calibri</vt:lpstr>
      <vt:lpstr>Lucida Sans Unicode</vt:lpstr>
      <vt:lpstr>Times New Roman</vt:lpstr>
      <vt:lpstr>Verdana</vt:lpstr>
      <vt:lpstr>Wingdings 2</vt:lpstr>
      <vt:lpstr>Wingdings 3</vt:lpstr>
      <vt:lpstr>BrookeWeston</vt:lpstr>
      <vt:lpstr>PowerPoint Presentation</vt:lpstr>
      <vt:lpstr>20 – Data analysis</vt:lpstr>
      <vt:lpstr>20.1 – What is a data model?</vt:lpstr>
      <vt:lpstr>20.1.1 – Spreadsheet Basics</vt:lpstr>
      <vt:lpstr>20.1.1 – Spreadsheet Basics</vt:lpstr>
      <vt:lpstr>20.1.1 – Spreadsheet Basics</vt:lpstr>
      <vt:lpstr>20.2 – Create a Data Model</vt:lpstr>
      <vt:lpstr>20.2 – Create a Data Model</vt:lpstr>
      <vt:lpstr>20.2.1 – Displaying Formulae</vt:lpstr>
      <vt:lpstr>20.2.2 – More Editing Tools</vt:lpstr>
      <vt:lpstr>20.2.3 – Accuracy of Data Entry</vt:lpstr>
      <vt:lpstr>20.2.4 – Use Formulae</vt:lpstr>
      <vt:lpstr>20.2.4 – Use Formulae</vt:lpstr>
      <vt:lpstr>20.2.4 – Use Formulae</vt:lpstr>
      <vt:lpstr>20.2.4 – Use Formulae</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lpstr>20.2.5 – Named Cells and Ranges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KPA</dc:creator>
  <cp:lastModifiedBy>HP-PC</cp:lastModifiedBy>
  <cp:revision>1155</cp:revision>
  <cp:lastPrinted>2013-11-21T17:24:56Z</cp:lastPrinted>
  <dcterms:created xsi:type="dcterms:W3CDTF">2008-03-12T11:01:44Z</dcterms:created>
  <dcterms:modified xsi:type="dcterms:W3CDTF">2016-01-09T18:35:28Z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64440492-4C8B-11D1-8B70-080036B11A03}" pid="4">
    <vt:lpwstr>Brooke Weston Academy</vt:lpwstr>
  </property>
  <property fmtid="{D5CDD505-2E9C-101B-9397-08002B2CF9AE}" pid="2" name="ContentTypeId">
    <vt:lpwstr>0x0101006303C8A099435F469B82EC500073A18D</vt:lpwstr>
  </property>
  <property fmtid="{D5CDD505-2E9C-101B-9397-08002B2CF9AE}" pid="3" name="Unit">
    <vt:lpwstr>U1</vt:lpwstr>
  </property>
</Properties>
</file>